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40.jpeg" ContentType="image/jpeg"/>
  <Override PartName="/ppt/media/image39.jpeg" ContentType="image/jpeg"/>
  <Override PartName="/ppt/media/image36.png" ContentType="image/png"/>
  <Override PartName="/ppt/media/image35.png" ContentType="image/png"/>
  <Override PartName="/ppt/media/image38.png" ContentType="image/png"/>
  <Override PartName="/ppt/media/image33.png" ContentType="image/png"/>
  <Override PartName="/ppt/media/image32.gif" ContentType="image/gif"/>
  <Override PartName="/ppt/media/image27.png" ContentType="image/png"/>
  <Override PartName="/ppt/media/image26.jpeg" ContentType="image/jpeg"/>
  <Override PartName="/ppt/media/image29.png" ContentType="image/png"/>
  <Override PartName="/ppt/media/image30.png" ContentType="image/png"/>
  <Override PartName="/ppt/media/image42.jpeg" ContentType="image/jpeg"/>
  <Override PartName="/ppt/media/image25.jpeg" ContentType="image/jpeg"/>
  <Override PartName="/ppt/media/image24.jpeg" ContentType="image/jpeg"/>
  <Override PartName="/ppt/media/image28.jpeg" ContentType="image/jpeg"/>
  <Override PartName="/ppt/media/image20.png" ContentType="image/png"/>
  <Override PartName="/ppt/media/image19.png" ContentType="image/png"/>
  <Override PartName="/ppt/media/image17.jpeg" ContentType="image/jpeg"/>
  <Override PartName="/ppt/media/image16.png" ContentType="image/png"/>
  <Override PartName="/ppt/media/image15.jpeg" ContentType="image/jpeg"/>
  <Override PartName="/ppt/media/image23.png" ContentType="image/png"/>
  <Override PartName="/ppt/media/image37.png" ContentType="image/png"/>
  <Override PartName="/ppt/media/image8.jpeg" ContentType="image/jpeg"/>
  <Override PartName="/ppt/media/image22.png" ContentType="image/png"/>
  <Override PartName="/ppt/media/image31.png" ContentType="image/png"/>
  <Override PartName="/ppt/media/image21.png" ContentType="image/png"/>
  <Override PartName="/ppt/media/image41.jpeg" ContentType="image/jpeg"/>
  <Override PartName="/ppt/media/image7.jpeg" ContentType="image/jpeg"/>
  <Override PartName="/ppt/media/image34.png" ContentType="image/png"/>
  <Override PartName="/ppt/media/image6.png" ContentType="image/png"/>
  <Override PartName="/ppt/media/image5.png" ContentType="image/png"/>
  <Override PartName="/ppt/media/image18.png" ContentType="image/png"/>
  <Override PartName="/ppt/media/image13.jpeg" ContentType="image/jpeg"/>
  <Override PartName="/ppt/media/image4.png" ContentType="image/png"/>
  <Override PartName="/ppt/media/image10.gif" ContentType="image/gif"/>
  <Override PartName="/ppt/media/image12.jpeg" ContentType="image/jpeg"/>
  <Override PartName="/ppt/media/image9.jpeg" ContentType="image/jpeg"/>
  <Override PartName="/ppt/media/image3.png" ContentType="image/png"/>
  <Override PartName="/ppt/media/image2.png" ContentType="image/png"/>
  <Override PartName="/ppt/media/image14.jpeg" ContentType="image/jpe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25" name="PlaceHolder 2"/>
          <p:cNvSpPr>
            <a:spLocks noGrp="1"/>
          </p:cNvSpPr>
          <p:nvPr>
            <p:ph type="body"/>
          </p:nvPr>
        </p:nvSpPr>
        <p:spPr>
          <a:xfrm>
            <a:off x="504000" y="1769040"/>
            <a:ext cx="9071280" cy="2090880"/>
          </a:xfrm>
          <a:prstGeom prst="rect">
            <a:avLst/>
          </a:prstGeom>
        </p:spPr>
        <p:txBody>
          <a:bodyPr lIns="0" rIns="0" tIns="0" bIns="0"/>
          <a:p>
            <a:endParaRPr/>
          </a:p>
        </p:txBody>
      </p:sp>
      <p:sp>
        <p:nvSpPr>
          <p:cNvPr id="26" name="PlaceHolder 3"/>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28"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29"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30" name="PlaceHolder 4"/>
          <p:cNvSpPr>
            <a:spLocks noGrp="1"/>
          </p:cNvSpPr>
          <p:nvPr>
            <p:ph type="body"/>
          </p:nvPr>
        </p:nvSpPr>
        <p:spPr>
          <a:xfrm>
            <a:off x="5152320" y="4059000"/>
            <a:ext cx="4426560" cy="2090880"/>
          </a:xfrm>
          <a:prstGeom prst="rect">
            <a:avLst/>
          </a:prstGeom>
        </p:spPr>
        <p:txBody>
          <a:bodyPr lIns="0" rIns="0" tIns="0" bIns="0"/>
          <a:p>
            <a:endParaRPr/>
          </a:p>
        </p:txBody>
      </p:sp>
      <p:sp>
        <p:nvSpPr>
          <p:cNvPr id="31" name="PlaceHolder 5"/>
          <p:cNvSpPr>
            <a:spLocks noGrp="1"/>
          </p:cNvSpPr>
          <p:nvPr>
            <p:ph type="body"/>
          </p:nvPr>
        </p:nvSpPr>
        <p:spPr>
          <a:xfrm>
            <a:off x="504000" y="4059000"/>
            <a:ext cx="4426560" cy="209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33" name="PlaceHolder 2"/>
          <p:cNvSpPr>
            <a:spLocks noGrp="1"/>
          </p:cNvSpPr>
          <p:nvPr>
            <p:ph type="body"/>
          </p:nvPr>
        </p:nvSpPr>
        <p:spPr>
          <a:xfrm>
            <a:off x="504000" y="1769040"/>
            <a:ext cx="9071280" cy="4384080"/>
          </a:xfrm>
          <a:prstGeom prst="rect">
            <a:avLst/>
          </a:prstGeom>
        </p:spPr>
        <p:txBody>
          <a:bodyPr lIns="0" rIns="0" tIns="0" bIns="0"/>
          <a:p>
            <a:endParaRPr/>
          </a:p>
        </p:txBody>
      </p:sp>
      <p:sp>
        <p:nvSpPr>
          <p:cNvPr id="34" name="PlaceHolder 3"/>
          <p:cNvSpPr>
            <a:spLocks noGrp="1"/>
          </p:cNvSpPr>
          <p:nvPr>
            <p:ph type="body"/>
          </p:nvPr>
        </p:nvSpPr>
        <p:spPr>
          <a:xfrm>
            <a:off x="504000" y="1769040"/>
            <a:ext cx="9071280" cy="4384080"/>
          </a:xfrm>
          <a:prstGeom prst="rect">
            <a:avLst/>
          </a:prstGeom>
        </p:spPr>
        <p:txBody>
          <a:bodyPr lIns="0" rIns="0" tIns="0" bIns="0"/>
          <a:p>
            <a:endParaRPr/>
          </a:p>
        </p:txBody>
      </p:sp>
      <p:pic>
        <p:nvPicPr>
          <p:cNvPr id="35" name="" descr=""/>
          <p:cNvPicPr/>
          <p:nvPr/>
        </p:nvPicPr>
        <p:blipFill>
          <a:blip r:embed="rId2"/>
          <a:stretch/>
        </p:blipFill>
        <p:spPr>
          <a:xfrm>
            <a:off x="2292120" y="1769040"/>
            <a:ext cx="5494680" cy="4384080"/>
          </a:xfrm>
          <a:prstGeom prst="rect">
            <a:avLst/>
          </a:prstGeom>
          <a:ln>
            <a:noFill/>
          </a:ln>
        </p:spPr>
      </p:pic>
      <p:pic>
        <p:nvPicPr>
          <p:cNvPr id="36" name="" descr=""/>
          <p:cNvPicPr/>
          <p:nvPr/>
        </p:nvPicPr>
        <p:blipFill>
          <a:blip r:embed="rId3"/>
          <a:stretch/>
        </p:blipFill>
        <p:spPr>
          <a:xfrm>
            <a:off x="2292120" y="1769040"/>
            <a:ext cx="549468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40" name="PlaceHolder 2"/>
          <p:cNvSpPr>
            <a:spLocks noGrp="1"/>
          </p:cNvSpPr>
          <p:nvPr>
            <p:ph type="subTitle"/>
          </p:nvPr>
        </p:nvSpPr>
        <p:spPr>
          <a:xfrm>
            <a:off x="504000" y="1769040"/>
            <a:ext cx="9071280" cy="43840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42" name="PlaceHolder 2"/>
          <p:cNvSpPr>
            <a:spLocks noGrp="1"/>
          </p:cNvSpPr>
          <p:nvPr>
            <p:ph type="body"/>
          </p:nvPr>
        </p:nvSpPr>
        <p:spPr>
          <a:xfrm>
            <a:off x="504000" y="1769040"/>
            <a:ext cx="9071280" cy="4384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44"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45" name="PlaceHolder 3"/>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280" cy="12618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04000" y="301320"/>
            <a:ext cx="9071280" cy="58503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49"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50" name="PlaceHolder 3"/>
          <p:cNvSpPr>
            <a:spLocks noGrp="1"/>
          </p:cNvSpPr>
          <p:nvPr>
            <p:ph type="body"/>
          </p:nvPr>
        </p:nvSpPr>
        <p:spPr>
          <a:xfrm>
            <a:off x="504000" y="4059000"/>
            <a:ext cx="4426560" cy="2090880"/>
          </a:xfrm>
          <a:prstGeom prst="rect">
            <a:avLst/>
          </a:prstGeom>
        </p:spPr>
        <p:txBody>
          <a:bodyPr lIns="0" rIns="0" tIns="0" bIns="0"/>
          <a:p>
            <a:endParaRPr/>
          </a:p>
        </p:txBody>
      </p:sp>
      <p:sp>
        <p:nvSpPr>
          <p:cNvPr id="51" name="PlaceHolder 4"/>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4" name="PlaceHolder 2"/>
          <p:cNvSpPr>
            <a:spLocks noGrp="1"/>
          </p:cNvSpPr>
          <p:nvPr>
            <p:ph type="subTitle"/>
          </p:nvPr>
        </p:nvSpPr>
        <p:spPr>
          <a:xfrm>
            <a:off x="504000" y="1769040"/>
            <a:ext cx="9071280" cy="43840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53"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54"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55" name="PlaceHolder 4"/>
          <p:cNvSpPr>
            <a:spLocks noGrp="1"/>
          </p:cNvSpPr>
          <p:nvPr>
            <p:ph type="body"/>
          </p:nvPr>
        </p:nvSpPr>
        <p:spPr>
          <a:xfrm>
            <a:off x="5152320" y="4059000"/>
            <a:ext cx="4426560" cy="209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57"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58"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59" name="PlaceHolder 4"/>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61" name="PlaceHolder 2"/>
          <p:cNvSpPr>
            <a:spLocks noGrp="1"/>
          </p:cNvSpPr>
          <p:nvPr>
            <p:ph type="body"/>
          </p:nvPr>
        </p:nvSpPr>
        <p:spPr>
          <a:xfrm>
            <a:off x="504000" y="1769040"/>
            <a:ext cx="9071280" cy="2090880"/>
          </a:xfrm>
          <a:prstGeom prst="rect">
            <a:avLst/>
          </a:prstGeom>
        </p:spPr>
        <p:txBody>
          <a:bodyPr lIns="0" rIns="0" tIns="0" bIns="0"/>
          <a:p>
            <a:endParaRPr/>
          </a:p>
        </p:txBody>
      </p:sp>
      <p:sp>
        <p:nvSpPr>
          <p:cNvPr id="62" name="PlaceHolder 3"/>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64"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65"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66" name="PlaceHolder 4"/>
          <p:cNvSpPr>
            <a:spLocks noGrp="1"/>
          </p:cNvSpPr>
          <p:nvPr>
            <p:ph type="body"/>
          </p:nvPr>
        </p:nvSpPr>
        <p:spPr>
          <a:xfrm>
            <a:off x="5152320" y="4059000"/>
            <a:ext cx="4426560" cy="2090880"/>
          </a:xfrm>
          <a:prstGeom prst="rect">
            <a:avLst/>
          </a:prstGeom>
        </p:spPr>
        <p:txBody>
          <a:bodyPr lIns="0" rIns="0" tIns="0" bIns="0"/>
          <a:p>
            <a:endParaRPr/>
          </a:p>
        </p:txBody>
      </p:sp>
      <p:sp>
        <p:nvSpPr>
          <p:cNvPr id="67" name="PlaceHolder 5"/>
          <p:cNvSpPr>
            <a:spLocks noGrp="1"/>
          </p:cNvSpPr>
          <p:nvPr>
            <p:ph type="body"/>
          </p:nvPr>
        </p:nvSpPr>
        <p:spPr>
          <a:xfrm>
            <a:off x="504000" y="4059000"/>
            <a:ext cx="4426560" cy="209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69" name="PlaceHolder 2"/>
          <p:cNvSpPr>
            <a:spLocks noGrp="1"/>
          </p:cNvSpPr>
          <p:nvPr>
            <p:ph type="body"/>
          </p:nvPr>
        </p:nvSpPr>
        <p:spPr>
          <a:xfrm>
            <a:off x="504000" y="1769040"/>
            <a:ext cx="9071280" cy="4384080"/>
          </a:xfrm>
          <a:prstGeom prst="rect">
            <a:avLst/>
          </a:prstGeom>
        </p:spPr>
        <p:txBody>
          <a:bodyPr lIns="0" rIns="0" tIns="0" bIns="0"/>
          <a:p>
            <a:endParaRPr/>
          </a:p>
        </p:txBody>
      </p:sp>
      <p:sp>
        <p:nvSpPr>
          <p:cNvPr id="70" name="PlaceHolder 3"/>
          <p:cNvSpPr>
            <a:spLocks noGrp="1"/>
          </p:cNvSpPr>
          <p:nvPr>
            <p:ph type="body"/>
          </p:nvPr>
        </p:nvSpPr>
        <p:spPr>
          <a:xfrm>
            <a:off x="504000" y="1769040"/>
            <a:ext cx="9071280" cy="4384080"/>
          </a:xfrm>
          <a:prstGeom prst="rect">
            <a:avLst/>
          </a:prstGeom>
        </p:spPr>
        <p:txBody>
          <a:bodyPr lIns="0" rIns="0" tIns="0" bIns="0"/>
          <a:p>
            <a:endParaRPr/>
          </a:p>
        </p:txBody>
      </p:sp>
      <p:pic>
        <p:nvPicPr>
          <p:cNvPr id="71" name="" descr=""/>
          <p:cNvPicPr/>
          <p:nvPr/>
        </p:nvPicPr>
        <p:blipFill>
          <a:blip r:embed="rId2"/>
          <a:stretch/>
        </p:blipFill>
        <p:spPr>
          <a:xfrm>
            <a:off x="2292120" y="1769040"/>
            <a:ext cx="5494680" cy="4384080"/>
          </a:xfrm>
          <a:prstGeom prst="rect">
            <a:avLst/>
          </a:prstGeom>
          <a:ln>
            <a:noFill/>
          </a:ln>
        </p:spPr>
      </p:pic>
      <p:pic>
        <p:nvPicPr>
          <p:cNvPr id="72" name="" descr=""/>
          <p:cNvPicPr/>
          <p:nvPr/>
        </p:nvPicPr>
        <p:blipFill>
          <a:blip r:embed="rId3"/>
          <a:stretch/>
        </p:blipFill>
        <p:spPr>
          <a:xfrm>
            <a:off x="2292120" y="1769040"/>
            <a:ext cx="5494680" cy="43840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76" name="PlaceHolder 2"/>
          <p:cNvSpPr>
            <a:spLocks noGrp="1"/>
          </p:cNvSpPr>
          <p:nvPr>
            <p:ph type="subTitle"/>
          </p:nvPr>
        </p:nvSpPr>
        <p:spPr>
          <a:xfrm>
            <a:off x="504000" y="1769040"/>
            <a:ext cx="9071280" cy="43840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78" name="PlaceHolder 2"/>
          <p:cNvSpPr>
            <a:spLocks noGrp="1"/>
          </p:cNvSpPr>
          <p:nvPr>
            <p:ph type="body"/>
          </p:nvPr>
        </p:nvSpPr>
        <p:spPr>
          <a:xfrm>
            <a:off x="504000" y="1769040"/>
            <a:ext cx="9071280" cy="43840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80"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81" name="PlaceHolder 3"/>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1280" cy="12618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6" name="PlaceHolder 2"/>
          <p:cNvSpPr>
            <a:spLocks noGrp="1"/>
          </p:cNvSpPr>
          <p:nvPr>
            <p:ph type="body"/>
          </p:nvPr>
        </p:nvSpPr>
        <p:spPr>
          <a:xfrm>
            <a:off x="504000" y="1769040"/>
            <a:ext cx="9071280" cy="43840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4000" y="301320"/>
            <a:ext cx="9071280" cy="58503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85"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86" name="PlaceHolder 3"/>
          <p:cNvSpPr>
            <a:spLocks noGrp="1"/>
          </p:cNvSpPr>
          <p:nvPr>
            <p:ph type="body"/>
          </p:nvPr>
        </p:nvSpPr>
        <p:spPr>
          <a:xfrm>
            <a:off x="504000" y="4059000"/>
            <a:ext cx="4426560" cy="2090880"/>
          </a:xfrm>
          <a:prstGeom prst="rect">
            <a:avLst/>
          </a:prstGeom>
        </p:spPr>
        <p:txBody>
          <a:bodyPr lIns="0" rIns="0" tIns="0" bIns="0"/>
          <a:p>
            <a:endParaRPr/>
          </a:p>
        </p:txBody>
      </p:sp>
      <p:sp>
        <p:nvSpPr>
          <p:cNvPr id="87" name="PlaceHolder 4"/>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89"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90"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91" name="PlaceHolder 4"/>
          <p:cNvSpPr>
            <a:spLocks noGrp="1"/>
          </p:cNvSpPr>
          <p:nvPr>
            <p:ph type="body"/>
          </p:nvPr>
        </p:nvSpPr>
        <p:spPr>
          <a:xfrm>
            <a:off x="5152320" y="4059000"/>
            <a:ext cx="4426560" cy="209088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93"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94"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95" name="PlaceHolder 4"/>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97" name="PlaceHolder 2"/>
          <p:cNvSpPr>
            <a:spLocks noGrp="1"/>
          </p:cNvSpPr>
          <p:nvPr>
            <p:ph type="body"/>
          </p:nvPr>
        </p:nvSpPr>
        <p:spPr>
          <a:xfrm>
            <a:off x="504000" y="1769040"/>
            <a:ext cx="9071280" cy="2090880"/>
          </a:xfrm>
          <a:prstGeom prst="rect">
            <a:avLst/>
          </a:prstGeom>
        </p:spPr>
        <p:txBody>
          <a:bodyPr lIns="0" rIns="0" tIns="0" bIns="0"/>
          <a:p>
            <a:endParaRPr/>
          </a:p>
        </p:txBody>
      </p:sp>
      <p:sp>
        <p:nvSpPr>
          <p:cNvPr id="98" name="PlaceHolder 3"/>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100"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101"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102" name="PlaceHolder 4"/>
          <p:cNvSpPr>
            <a:spLocks noGrp="1"/>
          </p:cNvSpPr>
          <p:nvPr>
            <p:ph type="body"/>
          </p:nvPr>
        </p:nvSpPr>
        <p:spPr>
          <a:xfrm>
            <a:off x="5152320" y="4059000"/>
            <a:ext cx="4426560" cy="2090880"/>
          </a:xfrm>
          <a:prstGeom prst="rect">
            <a:avLst/>
          </a:prstGeom>
        </p:spPr>
        <p:txBody>
          <a:bodyPr lIns="0" rIns="0" tIns="0" bIns="0"/>
          <a:p>
            <a:endParaRPr/>
          </a:p>
        </p:txBody>
      </p:sp>
      <p:sp>
        <p:nvSpPr>
          <p:cNvPr id="103" name="PlaceHolder 5"/>
          <p:cNvSpPr>
            <a:spLocks noGrp="1"/>
          </p:cNvSpPr>
          <p:nvPr>
            <p:ph type="body"/>
          </p:nvPr>
        </p:nvSpPr>
        <p:spPr>
          <a:xfrm>
            <a:off x="504000" y="4059000"/>
            <a:ext cx="4426560" cy="209088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105" name="PlaceHolder 2"/>
          <p:cNvSpPr>
            <a:spLocks noGrp="1"/>
          </p:cNvSpPr>
          <p:nvPr>
            <p:ph type="body"/>
          </p:nvPr>
        </p:nvSpPr>
        <p:spPr>
          <a:xfrm>
            <a:off x="504000" y="1769040"/>
            <a:ext cx="9071280" cy="4384080"/>
          </a:xfrm>
          <a:prstGeom prst="rect">
            <a:avLst/>
          </a:prstGeom>
        </p:spPr>
        <p:txBody>
          <a:bodyPr lIns="0" rIns="0" tIns="0" bIns="0"/>
          <a:p>
            <a:endParaRPr/>
          </a:p>
        </p:txBody>
      </p:sp>
      <p:sp>
        <p:nvSpPr>
          <p:cNvPr id="106" name="PlaceHolder 3"/>
          <p:cNvSpPr>
            <a:spLocks noGrp="1"/>
          </p:cNvSpPr>
          <p:nvPr>
            <p:ph type="body"/>
          </p:nvPr>
        </p:nvSpPr>
        <p:spPr>
          <a:xfrm>
            <a:off x="504000" y="1769040"/>
            <a:ext cx="9071280" cy="4384080"/>
          </a:xfrm>
          <a:prstGeom prst="rect">
            <a:avLst/>
          </a:prstGeom>
        </p:spPr>
        <p:txBody>
          <a:bodyPr lIns="0" rIns="0" tIns="0" bIns="0"/>
          <a:p>
            <a:endParaRPr/>
          </a:p>
        </p:txBody>
      </p:sp>
      <p:pic>
        <p:nvPicPr>
          <p:cNvPr id="107" name="" descr=""/>
          <p:cNvPicPr/>
          <p:nvPr/>
        </p:nvPicPr>
        <p:blipFill>
          <a:blip r:embed="rId2"/>
          <a:stretch/>
        </p:blipFill>
        <p:spPr>
          <a:xfrm>
            <a:off x="2292120" y="1769040"/>
            <a:ext cx="5494680" cy="4384080"/>
          </a:xfrm>
          <a:prstGeom prst="rect">
            <a:avLst/>
          </a:prstGeom>
          <a:ln>
            <a:noFill/>
          </a:ln>
        </p:spPr>
      </p:pic>
      <p:pic>
        <p:nvPicPr>
          <p:cNvPr id="108" name="" descr=""/>
          <p:cNvPicPr/>
          <p:nvPr/>
        </p:nvPicPr>
        <p:blipFill>
          <a:blip r:embed="rId3"/>
          <a:stretch/>
        </p:blipFill>
        <p:spPr>
          <a:xfrm>
            <a:off x="2292120" y="1769040"/>
            <a:ext cx="5494680" cy="43840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8"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9" name="PlaceHolder 3"/>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1280" cy="12618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1280" cy="58503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13"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14" name="PlaceHolder 3"/>
          <p:cNvSpPr>
            <a:spLocks noGrp="1"/>
          </p:cNvSpPr>
          <p:nvPr>
            <p:ph type="body"/>
          </p:nvPr>
        </p:nvSpPr>
        <p:spPr>
          <a:xfrm>
            <a:off x="504000" y="4059000"/>
            <a:ext cx="4426560" cy="2090880"/>
          </a:xfrm>
          <a:prstGeom prst="rect">
            <a:avLst/>
          </a:prstGeom>
        </p:spPr>
        <p:txBody>
          <a:bodyPr lIns="0" rIns="0" tIns="0" bIns="0"/>
          <a:p>
            <a:endParaRPr/>
          </a:p>
        </p:txBody>
      </p:sp>
      <p:sp>
        <p:nvSpPr>
          <p:cNvPr id="15" name="PlaceHolder 4"/>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17"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18"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19" name="PlaceHolder 4"/>
          <p:cNvSpPr>
            <a:spLocks noGrp="1"/>
          </p:cNvSpPr>
          <p:nvPr>
            <p:ph type="body"/>
          </p:nvPr>
        </p:nvSpPr>
        <p:spPr>
          <a:xfrm>
            <a:off x="5152320" y="4059000"/>
            <a:ext cx="4426560" cy="209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21"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22"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23" name="PlaceHolder 4"/>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1" name="PlaceHolder 2"/>
          <p:cNvSpPr>
            <a:spLocks noGrp="1"/>
          </p:cNvSpPr>
          <p:nvPr>
            <p:ph type="subTitle"/>
          </p:nvPr>
        </p:nvSpPr>
        <p:spPr>
          <a:xfrm>
            <a:off x="504000" y="1769040"/>
            <a:ext cx="9071280" cy="4384080"/>
          </a:xfrm>
          <a:prstGeom prst="rect">
            <a:avLst/>
          </a:prstGeom>
        </p:spPr>
        <p:txBody>
          <a:bodyPr lIns="0" rIns="0" tIns="0" bIns="0" anchor="ctr"/>
          <a:p>
            <a:pPr algn="ctr"/>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72000" cy="1261800"/>
          </a:xfrm>
          <a:prstGeom prst="rect">
            <a:avLst/>
          </a:prstGeom>
        </p:spPr>
        <p:txBody>
          <a:bodyPr lIns="0" rIns="0" tIns="0" bIns="0" anchor="ctr"/>
          <a:p>
            <a:r>
              <a:rPr lang="en-US">
                <a:latin typeface="Arial"/>
              </a:rPr>
              <a:t>Click to edit the title text format</a:t>
            </a:r>
            <a:endParaRPr/>
          </a:p>
        </p:txBody>
      </p:sp>
      <p:sp>
        <p:nvSpPr>
          <p:cNvPr id="38"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1280" cy="1261800"/>
          </a:xfrm>
          <a:prstGeom prst="rect">
            <a:avLst/>
          </a:prstGeom>
        </p:spPr>
        <p:txBody>
          <a:bodyPr lIns="0" rIns="0" tIns="0" bIns="0" anchor="ctr"/>
          <a:p>
            <a:endParaRPr/>
          </a:p>
        </p:txBody>
      </p:sp>
      <p:sp>
        <p:nvSpPr>
          <p:cNvPr id="74" name="PlaceHolder 2"/>
          <p:cNvSpPr>
            <a:spLocks noGrp="1"/>
          </p:cNvSpPr>
          <p:nvPr>
            <p:ph type="body"/>
          </p:nvPr>
        </p:nvSpPr>
        <p:spPr>
          <a:xfrm>
            <a:off x="504000" y="1769040"/>
            <a:ext cx="9071280" cy="43840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2.gif"/><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Cloud Computing e Grid</a:t>
            </a:r>
            <a:endParaRPr/>
          </a:p>
        </p:txBody>
      </p:sp>
      <p:sp>
        <p:nvSpPr>
          <p:cNvPr id="110" name="CustomShape 2"/>
          <p:cNvSpPr/>
          <p:nvPr/>
        </p:nvSpPr>
        <p:spPr>
          <a:xfrm>
            <a:off x="504000" y="1769040"/>
            <a:ext cx="9071280" cy="4384080"/>
          </a:xfrm>
          <a:prstGeom prst="rect">
            <a:avLst/>
          </a:prstGeom>
          <a:noFill/>
          <a:ln>
            <a:noFill/>
          </a:ln>
        </p:spPr>
        <p:style>
          <a:lnRef idx="0"/>
          <a:fillRef idx="0"/>
          <a:effectRef idx="0"/>
          <a:fontRef idx="minor"/>
        </p:style>
      </p:sp>
      <p:pic>
        <p:nvPicPr>
          <p:cNvPr id="111" name="Picture 40" descr=""/>
          <p:cNvPicPr/>
          <p:nvPr/>
        </p:nvPicPr>
        <p:blipFill>
          <a:blip r:embed="rId1"/>
          <a:stretch/>
        </p:blipFill>
        <p:spPr>
          <a:xfrm>
            <a:off x="2413800" y="1512000"/>
            <a:ext cx="7593840" cy="51919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293040" y="3332880"/>
            <a:ext cx="5224680" cy="4226760"/>
          </a:xfrm>
          <a:prstGeom prst="rect">
            <a:avLst/>
          </a:prstGeom>
          <a:ln>
            <a:noFill/>
          </a:ln>
        </p:spPr>
      </p:pic>
      <p:sp>
        <p:nvSpPr>
          <p:cNvPr id="139" name="CustomShape 1"/>
          <p:cNvSpPr/>
          <p:nvPr/>
        </p:nvSpPr>
        <p:spPr>
          <a:xfrm>
            <a:off x="504000" y="301320"/>
            <a:ext cx="9071280" cy="87444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Características Cloud</a:t>
            </a:r>
            <a:endParaRPr/>
          </a:p>
        </p:txBody>
      </p:sp>
      <p:sp>
        <p:nvSpPr>
          <p:cNvPr id="140" name="CustomShape 2"/>
          <p:cNvSpPr/>
          <p:nvPr/>
        </p:nvSpPr>
        <p:spPr>
          <a:xfrm>
            <a:off x="4933080" y="1499040"/>
            <a:ext cx="5038200" cy="3107880"/>
          </a:xfrm>
          <a:prstGeom prst="rect">
            <a:avLst/>
          </a:prstGeom>
          <a:noFill/>
          <a:ln>
            <a:noFill/>
          </a:ln>
        </p:spPr>
        <p:style>
          <a:lnRef idx="0"/>
          <a:fillRef idx="0"/>
          <a:effectRef idx="0"/>
          <a:fontRef idx="minor"/>
        </p:style>
        <p:txBody>
          <a:bodyPr lIns="90000" rIns="90000" tIns="45000" bIns="45000"/>
          <a:p>
            <a:pPr>
              <a:lnSpc>
                <a:spcPct val="100000"/>
              </a:lnSpc>
            </a:pPr>
            <a:r>
              <a:rPr b="1" lang="pt-BR" strike="noStrike" u="sng">
                <a:solidFill>
                  <a:srgbClr val="000000"/>
                </a:solidFill>
                <a:latin typeface="Arial"/>
                <a:ea typeface="DejaVu Sans"/>
              </a:rPr>
              <a:t>Self-Service (Auto-atendimento)</a:t>
            </a:r>
            <a:endParaRPr/>
          </a:p>
          <a:p>
            <a:pPr>
              <a:lnSpc>
                <a:spcPct val="100000"/>
              </a:lnSpc>
            </a:pPr>
            <a:endParaRPr/>
          </a:p>
          <a:p>
            <a:pPr>
              <a:lnSpc>
                <a:spcPct val="100000"/>
              </a:lnSpc>
            </a:pPr>
            <a:r>
              <a:rPr lang="pt-BR" strike="noStrike">
                <a:solidFill>
                  <a:srgbClr val="000000"/>
                </a:solidFill>
                <a:latin typeface="Arial"/>
                <a:ea typeface="DejaVu Sans"/>
              </a:rPr>
              <a:t>O consumidor de serviços da computação na nuvem espera adquirir recursos computacionais de acordo com sua necessidade e de forma instantânea. Para suportar este tipo de expectativa, as nuvens devem permitir o acesso em autoatendimento (self-service) para que os usuários possam solicitar, personalizar, pagar e usar os serviços desejados sem intervenção humana. </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Características Cloud</a:t>
            </a:r>
            <a:endParaRPr/>
          </a:p>
        </p:txBody>
      </p:sp>
      <p:pic>
        <p:nvPicPr>
          <p:cNvPr id="142" name="Picture 55" descr=""/>
          <p:cNvPicPr/>
          <p:nvPr/>
        </p:nvPicPr>
        <p:blipFill>
          <a:blip r:embed="rId1"/>
          <a:stretch/>
        </p:blipFill>
        <p:spPr>
          <a:xfrm>
            <a:off x="69120" y="2557080"/>
            <a:ext cx="4754160" cy="3437280"/>
          </a:xfrm>
          <a:prstGeom prst="rect">
            <a:avLst/>
          </a:prstGeom>
          <a:ln>
            <a:noFill/>
          </a:ln>
        </p:spPr>
      </p:pic>
      <p:sp>
        <p:nvSpPr>
          <p:cNvPr id="143" name="CustomShape 2"/>
          <p:cNvSpPr/>
          <p:nvPr/>
        </p:nvSpPr>
        <p:spPr>
          <a:xfrm>
            <a:off x="4716000" y="1733040"/>
            <a:ext cx="5183640" cy="5646600"/>
          </a:xfrm>
          <a:prstGeom prst="rect">
            <a:avLst/>
          </a:prstGeom>
          <a:noFill/>
          <a:ln>
            <a:noFill/>
          </a:ln>
        </p:spPr>
        <p:style>
          <a:lnRef idx="0"/>
          <a:fillRef idx="0"/>
          <a:effectRef idx="0"/>
          <a:fontRef idx="minor"/>
        </p:style>
        <p:txBody>
          <a:bodyPr lIns="0" rIns="0" tIns="0" bIns="0"/>
          <a:p>
            <a:pPr>
              <a:lnSpc>
                <a:spcPct val="100000"/>
              </a:lnSpc>
            </a:pPr>
            <a:r>
              <a:rPr b="1" lang="pt-BR" strike="noStrike" u="sng">
                <a:solidFill>
                  <a:srgbClr val="000000"/>
                </a:solidFill>
                <a:latin typeface="Arial"/>
                <a:ea typeface="DejaVu Sans"/>
              </a:rPr>
              <a:t>Faturamento e Medição por uso </a:t>
            </a:r>
            <a:endParaRPr/>
          </a:p>
          <a:p>
            <a:pPr>
              <a:lnSpc>
                <a:spcPct val="100000"/>
              </a:lnSpc>
            </a:pPr>
            <a:endParaRPr/>
          </a:p>
          <a:p>
            <a:pPr>
              <a:lnSpc>
                <a:spcPct val="100000"/>
              </a:lnSpc>
            </a:pPr>
            <a:r>
              <a:rPr lang="pt-BR" strike="noStrike">
                <a:solidFill>
                  <a:srgbClr val="000000"/>
                </a:solidFill>
                <a:latin typeface="Arial"/>
                <a:ea typeface="DejaVu Sans"/>
              </a:rPr>
              <a:t>Uma vez que o usuário tem a opção de requisitar e utilizar somente a quantidade de recursos e serviços que ele julgar necessário, os serviços devem ser precificados com base em um uso de baixa duração, como por exemplo, medido em horas de uso. Por esta razão, as nuvens devem implementar recursos que garantam um eficiente comércio de serviços, tais como tarifação adequada, contabilidade, faturamento, monitoramento e otimização do uso. Esta medição de uso dos recursos deve ser feita de forma automática e de acordo com os diferentes tipos de serviços oferecidos (armazenamento, processamento e largura de banda) e prontamente reportada, permitindo uma maior transparência comercial.[3] </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Características Cloud</a:t>
            </a:r>
            <a:endParaRPr/>
          </a:p>
        </p:txBody>
      </p:sp>
      <p:sp>
        <p:nvSpPr>
          <p:cNvPr id="145" name="CustomShape 2"/>
          <p:cNvSpPr/>
          <p:nvPr/>
        </p:nvSpPr>
        <p:spPr>
          <a:xfrm>
            <a:off x="4824000" y="1800000"/>
            <a:ext cx="5183640" cy="5646600"/>
          </a:xfrm>
          <a:prstGeom prst="rect">
            <a:avLst/>
          </a:prstGeom>
          <a:noFill/>
          <a:ln>
            <a:noFill/>
          </a:ln>
        </p:spPr>
        <p:style>
          <a:lnRef idx="0"/>
          <a:fillRef idx="0"/>
          <a:effectRef idx="0"/>
          <a:fontRef idx="minor"/>
        </p:style>
        <p:txBody>
          <a:bodyPr lIns="0" rIns="0" tIns="0" bIns="0"/>
          <a:p>
            <a:pPr>
              <a:lnSpc>
                <a:spcPct val="100000"/>
              </a:lnSpc>
            </a:pPr>
            <a:r>
              <a:rPr b="1" lang="pt-BR" sz="2000" strike="noStrike" u="sng">
                <a:solidFill>
                  <a:srgbClr val="000000"/>
                </a:solidFill>
                <a:latin typeface="Arial"/>
                <a:ea typeface="DejaVu Sans"/>
              </a:rPr>
              <a:t>Amplo acesso à rede </a:t>
            </a:r>
            <a:endParaRPr/>
          </a:p>
          <a:p>
            <a:pPr>
              <a:lnSpc>
                <a:spcPct val="100000"/>
              </a:lnSpc>
            </a:pPr>
            <a:endParaRPr/>
          </a:p>
          <a:p>
            <a:pPr>
              <a:lnSpc>
                <a:spcPct val="100000"/>
              </a:lnSpc>
            </a:pPr>
            <a:r>
              <a:rPr lang="pt-BR" sz="2000" strike="noStrike">
                <a:solidFill>
                  <a:srgbClr val="000000"/>
                </a:solidFill>
                <a:latin typeface="Arial"/>
                <a:ea typeface="DejaVu Sans"/>
              </a:rPr>
              <a:t>Os recursos devem estar disponíveis através da rede e acessados através de mecanismos padrões que permitam a utilização dos mesmos por plataformas heterogêneas, como smartphones, laptops, PDAs, entre outros. [4]</a:t>
            </a:r>
            <a:endParaRPr/>
          </a:p>
        </p:txBody>
      </p:sp>
      <p:pic>
        <p:nvPicPr>
          <p:cNvPr id="146" name="Picture 58" descr=""/>
          <p:cNvPicPr/>
          <p:nvPr/>
        </p:nvPicPr>
        <p:blipFill>
          <a:blip r:embed="rId1"/>
          <a:stretch/>
        </p:blipFill>
        <p:spPr>
          <a:xfrm>
            <a:off x="108720" y="4316760"/>
            <a:ext cx="5568840" cy="31298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5328000" y="1568520"/>
            <a:ext cx="4494600" cy="2559240"/>
          </a:xfrm>
          <a:prstGeom prst="rect">
            <a:avLst/>
          </a:prstGeom>
          <a:noFill/>
          <a:ln>
            <a:noFill/>
          </a:ln>
        </p:spPr>
        <p:style>
          <a:lnRef idx="0"/>
          <a:fillRef idx="0"/>
          <a:effectRef idx="0"/>
          <a:fontRef idx="minor"/>
        </p:style>
        <p:txBody>
          <a:bodyPr lIns="90000" rIns="90000" tIns="45000" bIns="45000"/>
          <a:p>
            <a:pPr>
              <a:lnSpc>
                <a:spcPct val="100000"/>
              </a:lnSpc>
            </a:pPr>
            <a:r>
              <a:rPr b="1" lang="pt-BR" strike="noStrike" u="sng">
                <a:solidFill>
                  <a:srgbClr val="000000"/>
                </a:solidFill>
                <a:latin typeface="Arial"/>
                <a:ea typeface="DejaVu Sans"/>
              </a:rPr>
              <a:t>Customização</a:t>
            </a:r>
            <a:endParaRPr/>
          </a:p>
          <a:p>
            <a:pPr>
              <a:lnSpc>
                <a:spcPct val="100000"/>
              </a:lnSpc>
            </a:pPr>
            <a:endParaRPr/>
          </a:p>
          <a:p>
            <a:pPr>
              <a:lnSpc>
                <a:spcPct val="100000"/>
              </a:lnSpc>
            </a:pPr>
            <a:r>
              <a:rPr lang="pt-BR" strike="noStrike">
                <a:solidFill>
                  <a:srgbClr val="000000"/>
                </a:solidFill>
                <a:latin typeface="Arial"/>
                <a:ea typeface="DejaVu Sans"/>
              </a:rPr>
              <a:t>No atendimento a múltiplos usuários verifica-se a grande disparidade entre a necessidades dos mesmos, tornando essencial a capacidade de personalização dos recursos da nuvem. Desde serviços de infraestrutura, a serviços de plataforma e serviços de software.  </a:t>
            </a:r>
            <a:endParaRPr/>
          </a:p>
        </p:txBody>
      </p:sp>
      <p:sp>
        <p:nvSpPr>
          <p:cNvPr id="148" name="CustomShape 2"/>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Características Cloud</a:t>
            </a:r>
            <a:endParaRPr/>
          </a:p>
        </p:txBody>
      </p:sp>
      <p:pic>
        <p:nvPicPr>
          <p:cNvPr id="149" name="" descr=""/>
          <p:cNvPicPr/>
          <p:nvPr/>
        </p:nvPicPr>
        <p:blipFill>
          <a:blip r:embed="rId1"/>
          <a:stretch/>
        </p:blipFill>
        <p:spPr>
          <a:xfrm>
            <a:off x="-107280" y="1944000"/>
            <a:ext cx="5615280" cy="561528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0" name="Picture 59" descr=""/>
          <p:cNvPicPr/>
          <p:nvPr/>
        </p:nvPicPr>
        <p:blipFill>
          <a:blip r:embed="rId1"/>
          <a:stretch/>
        </p:blipFill>
        <p:spPr>
          <a:xfrm>
            <a:off x="4051080" y="3318840"/>
            <a:ext cx="5524200" cy="3533400"/>
          </a:xfrm>
          <a:prstGeom prst="rect">
            <a:avLst/>
          </a:prstGeom>
          <a:ln>
            <a:noFill/>
          </a:ln>
        </p:spPr>
      </p:pic>
      <p:sp>
        <p:nvSpPr>
          <p:cNvPr id="15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Camadas de Arquitetura de Tipos de Nuvens</a:t>
            </a:r>
            <a:endParaRPr/>
          </a:p>
        </p:txBody>
      </p:sp>
      <p:sp>
        <p:nvSpPr>
          <p:cNvPr id="152" name="CustomShape 2"/>
          <p:cNvSpPr/>
          <p:nvPr/>
        </p:nvSpPr>
        <p:spPr>
          <a:xfrm>
            <a:off x="504000" y="1720440"/>
            <a:ext cx="9071280" cy="14414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Os serviços de computação na nuvem são divididos em três classes, que levam em consideração o nível de abstração do recurso provido e o modelo de serviço do provedor:</a:t>
            </a:r>
            <a:endParaRPr/>
          </a:p>
        </p:txBody>
      </p:sp>
      <p:sp>
        <p:nvSpPr>
          <p:cNvPr id="153" name="CustomShape 3"/>
          <p:cNvSpPr/>
          <p:nvPr/>
        </p:nvSpPr>
        <p:spPr>
          <a:xfrm>
            <a:off x="504000" y="3561120"/>
            <a:ext cx="2761920" cy="3851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400" strike="noStrike">
                <a:solidFill>
                  <a:srgbClr val="000000"/>
                </a:solidFill>
                <a:latin typeface="Arial"/>
                <a:ea typeface="DejaVu Sans"/>
              </a:rPr>
              <a:t>Software como Serviço – SaaS</a:t>
            </a:r>
            <a:endParaRPr/>
          </a:p>
          <a:p>
            <a:pPr>
              <a:lnSpc>
                <a:spcPct val="100000"/>
              </a:lnSpc>
            </a:pPr>
            <a:endParaRPr/>
          </a:p>
          <a:p>
            <a:pPr>
              <a:lnSpc>
                <a:spcPct val="100000"/>
              </a:lnSpc>
              <a:buSzPct val="45000"/>
              <a:buFont typeface="StarSymbol"/>
              <a:buChar char="l"/>
            </a:pPr>
            <a:r>
              <a:rPr lang="pt-BR" sz="2400" strike="noStrike">
                <a:solidFill>
                  <a:srgbClr val="000000"/>
                </a:solidFill>
                <a:latin typeface="Arial"/>
                <a:ea typeface="DejaVu Sans"/>
              </a:rPr>
              <a:t>Plataforma como Serviço - PaaS </a:t>
            </a:r>
            <a:endParaRPr/>
          </a:p>
          <a:p>
            <a:pPr>
              <a:lnSpc>
                <a:spcPct val="100000"/>
              </a:lnSpc>
            </a:pPr>
            <a:endParaRPr/>
          </a:p>
          <a:p>
            <a:pPr>
              <a:lnSpc>
                <a:spcPct val="100000"/>
              </a:lnSpc>
              <a:buSzPct val="45000"/>
              <a:buFont typeface="StarSymbol"/>
              <a:buChar char="l"/>
            </a:pPr>
            <a:r>
              <a:rPr lang="pt-BR" sz="2400" strike="noStrike">
                <a:solidFill>
                  <a:srgbClr val="000000"/>
                </a:solidFill>
                <a:latin typeface="Arial"/>
                <a:ea typeface="DejaVu Sans"/>
              </a:rPr>
              <a:t>Infraestrutura como Serviço – IaaS</a:t>
            </a:r>
            <a:endParaRPr/>
          </a:p>
          <a:p>
            <a:pPr>
              <a:lnSpc>
                <a:spcPct val="100000"/>
              </a:lnSpc>
            </a:pP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Camadas de Arquitetura de Tipos de Nuvens</a:t>
            </a:r>
            <a:endParaRPr/>
          </a:p>
        </p:txBody>
      </p:sp>
      <p:sp>
        <p:nvSpPr>
          <p:cNvPr id="155" name="CustomShape 2"/>
          <p:cNvSpPr/>
          <p:nvPr/>
        </p:nvSpPr>
        <p:spPr>
          <a:xfrm>
            <a:off x="180360" y="2579400"/>
            <a:ext cx="3169080" cy="371412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400" strike="noStrike">
                <a:solidFill>
                  <a:srgbClr val="000000"/>
                </a:solidFill>
                <a:latin typeface="Arial"/>
                <a:ea typeface="DejaVu Sans"/>
              </a:rPr>
              <a:t>Infra-estrutura como Serviço – IaaS</a:t>
            </a:r>
            <a:endParaRPr/>
          </a:p>
          <a:p>
            <a:pPr>
              <a:lnSpc>
                <a:spcPct val="100000"/>
              </a:lnSpc>
            </a:pPr>
            <a:endParaRPr/>
          </a:p>
          <a:p>
            <a:pPr>
              <a:lnSpc>
                <a:spcPct val="100000"/>
              </a:lnSpc>
              <a:buSzPct val="45000"/>
              <a:buFont typeface="StarSymbol"/>
              <a:buChar char="l"/>
            </a:pPr>
            <a:r>
              <a:rPr lang="pt-BR" sz="2400" strike="noStrike">
                <a:solidFill>
                  <a:srgbClr val="000000"/>
                </a:solidFill>
                <a:latin typeface="Arial"/>
                <a:ea typeface="DejaVu Sans"/>
              </a:rPr>
              <a:t>Plataforma como Serviço – PaaS </a:t>
            </a:r>
            <a:endParaRPr/>
          </a:p>
          <a:p>
            <a:pPr>
              <a:lnSpc>
                <a:spcPct val="100000"/>
              </a:lnSpc>
            </a:pPr>
            <a:endParaRPr/>
          </a:p>
          <a:p>
            <a:pPr>
              <a:lnSpc>
                <a:spcPct val="100000"/>
              </a:lnSpc>
              <a:buSzPct val="45000"/>
              <a:buFont typeface="StarSymbol"/>
              <a:buChar char="l"/>
            </a:pPr>
            <a:r>
              <a:rPr lang="pt-BR" sz="2400" strike="noStrike">
                <a:solidFill>
                  <a:srgbClr val="000000"/>
                </a:solidFill>
                <a:latin typeface="Arial"/>
                <a:ea typeface="DejaVu Sans"/>
              </a:rPr>
              <a:t>Software como Serviço – SaaS</a:t>
            </a:r>
            <a:endParaRPr/>
          </a:p>
        </p:txBody>
      </p:sp>
      <p:pic>
        <p:nvPicPr>
          <p:cNvPr id="156" name="Picture 65" descr=""/>
          <p:cNvPicPr/>
          <p:nvPr/>
        </p:nvPicPr>
        <p:blipFill>
          <a:blip r:embed="rId1"/>
          <a:stretch/>
        </p:blipFill>
        <p:spPr>
          <a:xfrm>
            <a:off x="3349800" y="2299680"/>
            <a:ext cx="6384240" cy="39974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Camadas de Arquitetura de Tipos de Nuvens</a:t>
            </a:r>
            <a:endParaRPr/>
          </a:p>
        </p:txBody>
      </p:sp>
      <p:pic>
        <p:nvPicPr>
          <p:cNvPr id="158" name="Picture 67" descr=""/>
          <p:cNvPicPr/>
          <p:nvPr/>
        </p:nvPicPr>
        <p:blipFill>
          <a:blip r:embed="rId1"/>
          <a:stretch/>
        </p:blipFill>
        <p:spPr>
          <a:xfrm>
            <a:off x="1080720" y="2016000"/>
            <a:ext cx="7990920" cy="427608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Camadas de Arquitetura de Tipos de Nuvens</a:t>
            </a:r>
            <a:endParaRPr/>
          </a:p>
        </p:txBody>
      </p:sp>
      <p:pic>
        <p:nvPicPr>
          <p:cNvPr id="160" name="Picture 1" descr=""/>
          <p:cNvPicPr/>
          <p:nvPr/>
        </p:nvPicPr>
        <p:blipFill>
          <a:blip r:embed="rId1"/>
          <a:stretch/>
        </p:blipFill>
        <p:spPr>
          <a:xfrm>
            <a:off x="4524840" y="3852000"/>
            <a:ext cx="5524200" cy="3533400"/>
          </a:xfrm>
          <a:prstGeom prst="rect">
            <a:avLst/>
          </a:prstGeom>
          <a:ln>
            <a:noFill/>
          </a:ln>
        </p:spPr>
      </p:pic>
      <p:sp>
        <p:nvSpPr>
          <p:cNvPr id="161" name="CustomShape 2"/>
          <p:cNvSpPr/>
          <p:nvPr/>
        </p:nvSpPr>
        <p:spPr>
          <a:xfrm>
            <a:off x="504000" y="1769040"/>
            <a:ext cx="5183640" cy="5646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trike="noStrike">
                <a:solidFill>
                  <a:srgbClr val="000000"/>
                </a:solidFill>
                <a:latin typeface="Arial"/>
                <a:ea typeface="DejaVu Sans"/>
              </a:rPr>
              <a:t>Infraestrutura como Serviço - IaaS</a:t>
            </a:r>
            <a:endParaRPr/>
          </a:p>
          <a:p>
            <a:pPr>
              <a:lnSpc>
                <a:spcPct val="100000"/>
              </a:lnSpc>
              <a:buSzPct val="45000"/>
              <a:buFont typeface="StarSymbol"/>
              <a:buChar char="l"/>
            </a:pPr>
            <a:r>
              <a:rPr lang="pt-BR" strike="noStrike">
                <a:solidFill>
                  <a:srgbClr val="000000"/>
                </a:solidFill>
                <a:latin typeface="Arial"/>
                <a:ea typeface="DejaVu Sans"/>
              </a:rPr>
              <a:t>Nesta classe são oferecidos os serviços de infraestrutura sob demanda, isto é, oferece recursos “de hardware” virtualizados como computação, armazenamento e comunicação. Este tipo de serviço prove servidores capazes de executar softwares customizados e operar em diferentes sistemas operacionais. Possui uma aplicação que funciona como uma interface única para a administração da infraestrutura, promovendo a comunicação com hosts, switches, roteadores e o suporte para a inclusão de novos equipamentos. Por se tratar da camada inferior, esta também é responsável por prover a infraestrutura necessária para as camadas intermediária e superior. </a:t>
            </a:r>
            <a:endParaRPr/>
          </a:p>
          <a:p>
            <a:pPr>
              <a:lnSpc>
                <a:spcPct val="100000"/>
              </a:lnSpc>
              <a:buSzPct val="45000"/>
              <a:buFont typeface="StarSymbol"/>
              <a:buChar char="l"/>
            </a:pPr>
            <a:r>
              <a:rPr lang="pt-BR" strike="noStrike">
                <a:solidFill>
                  <a:srgbClr val="000000"/>
                </a:solidFill>
                <a:latin typeface="Arial"/>
                <a:ea typeface="DejaVu Sans"/>
              </a:rPr>
              <a:t> </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Camadas de Arquitetura de Tipos de Nuvens</a:t>
            </a:r>
            <a:endParaRPr/>
          </a:p>
        </p:txBody>
      </p:sp>
      <p:sp>
        <p:nvSpPr>
          <p:cNvPr id="163" name="CustomShape 2"/>
          <p:cNvSpPr/>
          <p:nvPr/>
        </p:nvSpPr>
        <p:spPr>
          <a:xfrm>
            <a:off x="504000" y="1769040"/>
            <a:ext cx="5183640" cy="5646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trike="noStrike">
                <a:solidFill>
                  <a:srgbClr val="000000"/>
                </a:solidFill>
                <a:latin typeface="Arial"/>
                <a:ea typeface="DejaVu Sans"/>
              </a:rPr>
              <a:t>Plataforma como Serviço – PaaS</a:t>
            </a:r>
            <a:endParaRPr/>
          </a:p>
          <a:p>
            <a:pPr>
              <a:lnSpc>
                <a:spcPct val="100000"/>
              </a:lnSpc>
              <a:buSzPct val="45000"/>
              <a:buFont typeface="StarSymbol"/>
              <a:buChar char="l"/>
            </a:pPr>
            <a:r>
              <a:rPr lang="pt-BR" strike="noStrike">
                <a:solidFill>
                  <a:srgbClr val="000000"/>
                </a:solidFill>
                <a:latin typeface="Arial"/>
                <a:ea typeface="DejaVu Sans"/>
              </a:rPr>
              <a:t>Esta é a camada intermediária. É oferecido como serviço um ambiente no qual o desenvolvedor pode criar e implementar aplicações sem ter que se preocupar em saber quantos processadores ou o quanto de memória esta sendo usada para o executar a tarefa. Utilizando-se da camada inferior, fornece uma infraestrutura com alto nível de integração compatível com diversos sistemas operacionais, linguagens de programação e ambientes de desenvolvimentos.  </a:t>
            </a:r>
            <a:endParaRPr/>
          </a:p>
        </p:txBody>
      </p:sp>
      <p:pic>
        <p:nvPicPr>
          <p:cNvPr id="164" name="Picture 1" descr=""/>
          <p:cNvPicPr/>
          <p:nvPr/>
        </p:nvPicPr>
        <p:blipFill>
          <a:blip r:embed="rId1"/>
          <a:stretch/>
        </p:blipFill>
        <p:spPr>
          <a:xfrm>
            <a:off x="5463000" y="2763360"/>
            <a:ext cx="4444560" cy="436860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5" name="Picture 72" descr=""/>
          <p:cNvPicPr/>
          <p:nvPr/>
        </p:nvPicPr>
        <p:blipFill>
          <a:blip r:embed="rId1"/>
          <a:stretch/>
        </p:blipFill>
        <p:spPr>
          <a:xfrm>
            <a:off x="5148360" y="2304000"/>
            <a:ext cx="4823280" cy="4823280"/>
          </a:xfrm>
          <a:prstGeom prst="rect">
            <a:avLst/>
          </a:prstGeom>
          <a:ln>
            <a:noFill/>
          </a:ln>
        </p:spPr>
      </p:pic>
      <p:sp>
        <p:nvSpPr>
          <p:cNvPr id="166"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Camadas de Arquitetura de Tipos de Nuvens</a:t>
            </a:r>
            <a:endParaRPr/>
          </a:p>
        </p:txBody>
      </p:sp>
      <p:sp>
        <p:nvSpPr>
          <p:cNvPr id="167" name="CustomShape 2"/>
          <p:cNvSpPr/>
          <p:nvPr/>
        </p:nvSpPr>
        <p:spPr>
          <a:xfrm>
            <a:off x="504000" y="1769040"/>
            <a:ext cx="5183640" cy="5646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trike="noStrike">
                <a:solidFill>
                  <a:srgbClr val="000000"/>
                </a:solidFill>
                <a:latin typeface="Arial"/>
                <a:ea typeface="DejaVu Sans"/>
              </a:rPr>
              <a:t>Software como Serviço – SaaS</a:t>
            </a:r>
            <a:endParaRPr/>
          </a:p>
          <a:p>
            <a:pPr>
              <a:lnSpc>
                <a:spcPct val="100000"/>
              </a:lnSpc>
              <a:buSzPct val="45000"/>
              <a:buFont typeface="StarSymbol"/>
              <a:buChar char="l"/>
            </a:pPr>
            <a:r>
              <a:rPr lang="pt-BR" strike="noStrike">
                <a:solidFill>
                  <a:srgbClr val="000000"/>
                </a:solidFill>
                <a:latin typeface="Arial"/>
                <a:ea typeface="DejaVu Sans"/>
              </a:rPr>
              <a:t>A camada mais alta da arquitetura da computação na nuvem tem a responsabilidade de disponibilizar aplicações completas ao usuário final. Este acesso é provido pelos prestadores de serviço através de portais web, sendo completamente transparente ao usuário, o que permite a execução de programas que executam na nuvem a partir de uma máquina local. Para oferecer esta transparência, o SaaS utiliza-se das duas camadas inferiores, o PaaS e o IaaS..  </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2" name="Imagem 2" descr=""/>
          <p:cNvPicPr/>
          <p:nvPr/>
        </p:nvPicPr>
        <p:blipFill>
          <a:blip r:embed="rId1"/>
          <a:stretch/>
        </p:blipFill>
        <p:spPr>
          <a:xfrm>
            <a:off x="4271040" y="2711160"/>
            <a:ext cx="4762080" cy="4695480"/>
          </a:xfrm>
          <a:prstGeom prst="rect">
            <a:avLst/>
          </a:prstGeom>
          <a:ln>
            <a:noFill/>
          </a:ln>
        </p:spPr>
      </p:pic>
      <p:sp>
        <p:nvSpPr>
          <p:cNvPr id="113" name="CustomShape 1"/>
          <p:cNvSpPr/>
          <p:nvPr/>
        </p:nvSpPr>
        <p:spPr>
          <a:xfrm>
            <a:off x="664920" y="301320"/>
            <a:ext cx="8634960" cy="9684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Grid - Introdução</a:t>
            </a:r>
            <a:endParaRPr/>
          </a:p>
        </p:txBody>
      </p:sp>
      <p:sp>
        <p:nvSpPr>
          <p:cNvPr id="114" name="CustomShape 2"/>
          <p:cNvSpPr/>
          <p:nvPr/>
        </p:nvSpPr>
        <p:spPr>
          <a:xfrm>
            <a:off x="664920" y="1270080"/>
            <a:ext cx="8101440" cy="5024520"/>
          </a:xfrm>
          <a:prstGeom prst="rect">
            <a:avLst/>
          </a:prstGeom>
          <a:noFill/>
          <a:ln>
            <a:noFill/>
          </a:ln>
        </p:spPr>
        <p:style>
          <a:lnRef idx="0"/>
          <a:fillRef idx="0"/>
          <a:effectRef idx="0"/>
          <a:fontRef idx="minor"/>
        </p:style>
        <p:txBody>
          <a:bodyPr lIns="0" rIns="0" tIns="0" bIns="0"/>
          <a:p>
            <a:pPr>
              <a:lnSpc>
                <a:spcPct val="100000"/>
              </a:lnSpc>
            </a:pPr>
            <a:r>
              <a:rPr lang="pt-BR" strike="noStrike">
                <a:solidFill>
                  <a:srgbClr val="000000"/>
                </a:solidFill>
                <a:latin typeface="Arial"/>
                <a:ea typeface="DejaVu Sans"/>
              </a:rPr>
              <a:t>Computação em grid é o compartilhamento de recursos computacionais distribuídos, para atingir o mesmo objetivo. Um grid pode ser pensado como um supercomputador virtual, composto de várias maquinas independentes (cada uma com seu processador, memória e unidade de armazenamento), todas conectados a uma rede pública ou privada, através de uma interface comum, como por exemplo: Ethernet.</a:t>
            </a: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8" name="Picture 75" descr=""/>
          <p:cNvPicPr/>
          <p:nvPr/>
        </p:nvPicPr>
        <p:blipFill>
          <a:blip r:embed="rId1"/>
          <a:stretch/>
        </p:blipFill>
        <p:spPr>
          <a:xfrm>
            <a:off x="3744000" y="2057040"/>
            <a:ext cx="6115320" cy="4589280"/>
          </a:xfrm>
          <a:prstGeom prst="rect">
            <a:avLst/>
          </a:prstGeom>
          <a:ln>
            <a:noFill/>
          </a:ln>
        </p:spPr>
      </p:pic>
      <p:sp>
        <p:nvSpPr>
          <p:cNvPr id="16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Tipos de Nuvens</a:t>
            </a:r>
            <a:endParaRPr/>
          </a:p>
        </p:txBody>
      </p:sp>
      <p:sp>
        <p:nvSpPr>
          <p:cNvPr id="170" name="CustomShape 2"/>
          <p:cNvSpPr/>
          <p:nvPr/>
        </p:nvSpPr>
        <p:spPr>
          <a:xfrm>
            <a:off x="756000" y="2057040"/>
            <a:ext cx="5183640" cy="2766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000000"/>
                </a:solidFill>
                <a:latin typeface="Arial"/>
                <a:ea typeface="DejaVu Sans"/>
              </a:rPr>
              <a:t>Privado</a:t>
            </a:r>
            <a:endParaRPr/>
          </a:p>
          <a:p>
            <a:pPr>
              <a:lnSpc>
                <a:spcPct val="100000"/>
              </a:lnSpc>
              <a:buSzPct val="45000"/>
              <a:buFont typeface="StarSymbol"/>
              <a:buChar char="l"/>
            </a:pPr>
            <a:r>
              <a:rPr lang="pt-BR" sz="3200" strike="noStrike">
                <a:solidFill>
                  <a:srgbClr val="000000"/>
                </a:solidFill>
                <a:latin typeface="Arial"/>
                <a:ea typeface="DejaVu Sans"/>
              </a:rPr>
              <a:t>Público</a:t>
            </a:r>
            <a:endParaRPr/>
          </a:p>
          <a:p>
            <a:pPr>
              <a:lnSpc>
                <a:spcPct val="100000"/>
              </a:lnSpc>
              <a:buSzPct val="45000"/>
              <a:buFont typeface="StarSymbol"/>
              <a:buChar char="l"/>
            </a:pPr>
            <a:r>
              <a:rPr lang="pt-BR" sz="3200" strike="noStrike">
                <a:solidFill>
                  <a:srgbClr val="000000"/>
                </a:solidFill>
                <a:latin typeface="Arial"/>
                <a:ea typeface="DejaVu Sans"/>
              </a:rPr>
              <a:t>Comunidade</a:t>
            </a:r>
            <a:endParaRPr/>
          </a:p>
          <a:p>
            <a:pPr>
              <a:lnSpc>
                <a:spcPct val="100000"/>
              </a:lnSpc>
              <a:buSzPct val="45000"/>
              <a:buFont typeface="StarSymbol"/>
              <a:buChar char="l"/>
            </a:pPr>
            <a:r>
              <a:rPr lang="pt-BR" sz="3200" strike="noStrike">
                <a:solidFill>
                  <a:srgbClr val="000000"/>
                </a:solidFill>
                <a:latin typeface="Arial"/>
                <a:ea typeface="DejaVu Sans"/>
              </a:rPr>
              <a:t>Híbrido </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dos Tipos de Nuvens</a:t>
            </a:r>
            <a:endParaRPr/>
          </a:p>
        </p:txBody>
      </p:sp>
      <p:sp>
        <p:nvSpPr>
          <p:cNvPr id="172" name="CustomShape 2"/>
          <p:cNvSpPr/>
          <p:nvPr/>
        </p:nvSpPr>
        <p:spPr>
          <a:xfrm>
            <a:off x="288000" y="1527480"/>
            <a:ext cx="5183640" cy="568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As nuvens privadas são operadas exclusivamente para uma única organização. O gerenciamento da rede pode ser feito pela própria organização ou por terceiros. No caso de ser feito por terceiros, a infraestrutura utilizada pertence ao usuário, desta maneira, o mesmo é responsável pelo controle sobre a implementação das aplicações na nuvem.[5]</a:t>
            </a:r>
            <a:endParaRPr/>
          </a:p>
          <a:p>
            <a:pPr>
              <a:lnSpc>
                <a:spcPct val="100000"/>
              </a:lnSpc>
            </a:pPr>
            <a:endParaRPr/>
          </a:p>
          <a:p>
            <a:pPr>
              <a:lnSpc>
                <a:spcPct val="100000"/>
              </a:lnSpc>
              <a:buSzPct val="45000"/>
              <a:buFont typeface="StarSymbol"/>
              <a:buChar char="l"/>
            </a:pPr>
            <a:r>
              <a:rPr lang="pt-BR" sz="2000" strike="noStrike">
                <a:solidFill>
                  <a:srgbClr val="000000"/>
                </a:solidFill>
                <a:latin typeface="Arial"/>
                <a:ea typeface="DejaVu Sans"/>
              </a:rPr>
              <a:t>No modelo público a nuvem é disponibilizada para o público em geral ou para grandes grupos industriais. A nuvem é implementada por um prestador de serviço, que deve ser capaz de garantir o desempenho e a segurança da mesma. [4]   </a:t>
            </a:r>
            <a:endParaRPr/>
          </a:p>
        </p:txBody>
      </p:sp>
      <p:pic>
        <p:nvPicPr>
          <p:cNvPr id="173" name="Picture 80" descr=""/>
          <p:cNvPicPr/>
          <p:nvPr/>
        </p:nvPicPr>
        <p:blipFill>
          <a:blip r:embed="rId1"/>
          <a:stretch/>
        </p:blipFill>
        <p:spPr>
          <a:xfrm>
            <a:off x="5832000" y="2808000"/>
            <a:ext cx="4103640" cy="29952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4" name="Picture 1" descr=""/>
          <p:cNvPicPr/>
          <p:nvPr/>
        </p:nvPicPr>
        <p:blipFill>
          <a:blip r:embed="rId1"/>
          <a:stretch/>
        </p:blipFill>
        <p:spPr>
          <a:xfrm>
            <a:off x="219240" y="4329720"/>
            <a:ext cx="4606920" cy="3370680"/>
          </a:xfrm>
          <a:prstGeom prst="rect">
            <a:avLst/>
          </a:prstGeom>
          <a:ln>
            <a:noFill/>
          </a:ln>
        </p:spPr>
      </p:pic>
      <p:sp>
        <p:nvSpPr>
          <p:cNvPr id="175" name="CustomShape 1"/>
          <p:cNvSpPr/>
          <p:nvPr/>
        </p:nvSpPr>
        <p:spPr>
          <a:xfrm>
            <a:off x="504000" y="-18468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dos Tipos de Nuvens</a:t>
            </a:r>
            <a:endParaRPr/>
          </a:p>
        </p:txBody>
      </p:sp>
      <p:sp>
        <p:nvSpPr>
          <p:cNvPr id="176" name="CustomShape 2"/>
          <p:cNvSpPr/>
          <p:nvPr/>
        </p:nvSpPr>
        <p:spPr>
          <a:xfrm>
            <a:off x="190440" y="1125720"/>
            <a:ext cx="4606560" cy="407988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O modelo comunidade é caracterizado pelo fato da infraestrutura de nuvem ser compartilhada por várias organizações e suporta uma comunidade específica que partilha as mesmas preocupações como missão, requisitos de segurança, política e considerações de conformidade. Pode ser gerenciado pelas organizações ou por terceiros e podem existir localmente ou remotamente. [4]   </a:t>
            </a:r>
            <a:endParaRPr/>
          </a:p>
        </p:txBody>
      </p:sp>
      <p:sp>
        <p:nvSpPr>
          <p:cNvPr id="177" name="CustomShape 3"/>
          <p:cNvSpPr/>
          <p:nvPr/>
        </p:nvSpPr>
        <p:spPr>
          <a:xfrm>
            <a:off x="4985280" y="1406520"/>
            <a:ext cx="5079240" cy="586836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Na nuvem híbrida a infraestrutura é composta por dois ou mais modelos de implementação, sendo que cada nuvem permanece como uma entidade única, mas que estão unidas pelo uso de tecnologia proprietária ou padronizada, garantindo a portabilidade de dados e aplicações. [4] No caso da nuvem híbrida ser composta por nuvem pública e privada, a mesma é caracterizada pela possibilidade da nuvem privada ter seus recursos ampliados pela reserva de recursos em uma nuvem pública. Isto permite manter os níveis de serviço mesmo no caso de flutuações rápidas na necessidade de recursos. Outra caraterística interessante é o uso da mesma para executar tarefas periódicas que são mais facilmente implementadas em nuvens públicas. [5]    </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8" name="Picture 5" descr=""/>
          <p:cNvPicPr/>
          <p:nvPr/>
        </p:nvPicPr>
        <p:blipFill>
          <a:blip r:embed="rId1"/>
          <a:stretch/>
        </p:blipFill>
        <p:spPr>
          <a:xfrm>
            <a:off x="2006640" y="3907080"/>
            <a:ext cx="6631200" cy="3668040"/>
          </a:xfrm>
          <a:prstGeom prst="rect">
            <a:avLst/>
          </a:prstGeom>
          <a:ln>
            <a:noFill/>
          </a:ln>
        </p:spPr>
      </p:pic>
      <p:sp>
        <p:nvSpPr>
          <p:cNvPr id="179"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sp>
        <p:nvSpPr>
          <p:cNvPr id="180" name="CustomShape 2"/>
          <p:cNvSpPr/>
          <p:nvPr/>
        </p:nvSpPr>
        <p:spPr>
          <a:xfrm>
            <a:off x="225360" y="1010160"/>
            <a:ext cx="9588600" cy="300348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Docker é uma plataforma aberta para desenvolvedores e administradores de sistemas para construir um navio , e executar aplicações distribuídas . Consistindo de Docker Engine, uma ferramenta de tempo de execução e embalagens leves portáteis, e Docker Hub, um serviço de nuvem para o compartilhamento de aplicativos e automação de fluxos de trabalho, Docker permite que aplicativos sejam rapidamente montados a partir de componentes e elimina o atrito entre os ambientes de desenvolvimento , controle de qualidade e produção. Como resultado , a TI pode enviar mais rápido e executar o mesmo aplicativo , sem alterações, em laptops , centro de dados VMs , e qualquer nuvem.</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82" name="Picture 6" descr=""/>
          <p:cNvPicPr/>
          <p:nvPr/>
        </p:nvPicPr>
        <p:blipFill>
          <a:blip r:embed="rId1"/>
          <a:stretch/>
        </p:blipFill>
        <p:spPr>
          <a:xfrm>
            <a:off x="1398240" y="1092960"/>
            <a:ext cx="7169760" cy="572724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84" name="Picture 3" descr=""/>
          <p:cNvPicPr/>
          <p:nvPr/>
        </p:nvPicPr>
        <p:blipFill>
          <a:blip r:embed="rId1"/>
          <a:stretch/>
        </p:blipFill>
        <p:spPr>
          <a:xfrm>
            <a:off x="2078280" y="1254240"/>
            <a:ext cx="6656400" cy="534852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86" name="Picture 2" descr=""/>
          <p:cNvPicPr/>
          <p:nvPr/>
        </p:nvPicPr>
        <p:blipFill>
          <a:blip r:embed="rId1"/>
          <a:stretch/>
        </p:blipFill>
        <p:spPr>
          <a:xfrm>
            <a:off x="974160" y="1306800"/>
            <a:ext cx="7882920" cy="545868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88" name="Picture 2" descr=""/>
          <p:cNvPicPr/>
          <p:nvPr/>
        </p:nvPicPr>
        <p:blipFill>
          <a:blip r:embed="rId1"/>
          <a:stretch/>
        </p:blipFill>
        <p:spPr>
          <a:xfrm>
            <a:off x="0" y="939960"/>
            <a:ext cx="10080360" cy="565704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90" name="Picture 1" descr=""/>
          <p:cNvPicPr/>
          <p:nvPr/>
        </p:nvPicPr>
        <p:blipFill>
          <a:blip r:embed="rId1"/>
          <a:stretch/>
        </p:blipFill>
        <p:spPr>
          <a:xfrm>
            <a:off x="-714240" y="1186920"/>
            <a:ext cx="11013840" cy="573192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92" name="Picture 2" descr=""/>
          <p:cNvPicPr/>
          <p:nvPr/>
        </p:nvPicPr>
        <p:blipFill>
          <a:blip r:embed="rId1"/>
          <a:stretch/>
        </p:blipFill>
        <p:spPr>
          <a:xfrm>
            <a:off x="188280" y="861120"/>
            <a:ext cx="9641160" cy="655956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CustomShape 1"/>
          <p:cNvSpPr/>
          <p:nvPr/>
        </p:nvSpPr>
        <p:spPr>
          <a:xfrm>
            <a:off x="664920" y="301320"/>
            <a:ext cx="8634960" cy="968400"/>
          </a:xfrm>
          <a:prstGeom prst="rect">
            <a:avLst/>
          </a:prstGeom>
          <a:noFill/>
          <a:ln>
            <a:noFill/>
          </a:ln>
        </p:spPr>
        <p:style>
          <a:lnRef idx="0"/>
          <a:fillRef idx="0"/>
          <a:effectRef idx="0"/>
          <a:fontRef idx="minor"/>
        </p:style>
      </p:sp>
      <p:sp>
        <p:nvSpPr>
          <p:cNvPr id="116" name="CustomShape 2"/>
          <p:cNvSpPr/>
          <p:nvPr/>
        </p:nvSpPr>
        <p:spPr>
          <a:xfrm>
            <a:off x="817200" y="407520"/>
            <a:ext cx="8634960" cy="9684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Grid e suas aplicações</a:t>
            </a:r>
            <a:endParaRPr/>
          </a:p>
        </p:txBody>
      </p:sp>
      <p:sp>
        <p:nvSpPr>
          <p:cNvPr id="117" name="CustomShape 3"/>
          <p:cNvSpPr/>
          <p:nvPr/>
        </p:nvSpPr>
        <p:spPr>
          <a:xfrm>
            <a:off x="5029200" y="6545520"/>
            <a:ext cx="4900680" cy="868680"/>
          </a:xfrm>
          <a:prstGeom prst="rect">
            <a:avLst/>
          </a:prstGeom>
          <a:noFill/>
          <a:ln>
            <a:noFill/>
          </a:ln>
        </p:spPr>
        <p:style>
          <a:lnRef idx="0"/>
          <a:fillRef idx="0"/>
          <a:effectRef idx="0"/>
          <a:fontRef idx="minor"/>
        </p:style>
        <p:txBody>
          <a:bodyPr lIns="0" rIns="0" tIns="0" bIns="0"/>
          <a:p>
            <a:pPr algn="r">
              <a:lnSpc>
                <a:spcPct val="100000"/>
              </a:lnSpc>
            </a:pPr>
            <a:r>
              <a:rPr b="1" lang="pt-BR" strike="noStrike">
                <a:solidFill>
                  <a:srgbClr val="000000"/>
                </a:solidFill>
                <a:latin typeface="Arial"/>
                <a:ea typeface="DejaVu Sans"/>
              </a:rPr>
              <a:t>Curiosidade</a:t>
            </a:r>
            <a:endParaRPr/>
          </a:p>
          <a:p>
            <a:pPr algn="r">
              <a:lnSpc>
                <a:spcPct val="100000"/>
              </a:lnSpc>
            </a:pPr>
            <a:r>
              <a:rPr lang="pt-BR" strike="noStrike">
                <a:solidFill>
                  <a:srgbClr val="000000"/>
                </a:solidFill>
                <a:latin typeface="Arial"/>
                <a:ea typeface="DejaVu Sans"/>
              </a:rPr>
              <a:t>O grid com maior poder de processamento nos dias de hoje é a rede de mineração de Bitcoin. </a:t>
            </a:r>
            <a:endParaRPr/>
          </a:p>
        </p:txBody>
      </p:sp>
      <p:sp>
        <p:nvSpPr>
          <p:cNvPr id="118" name="CustomShape 4"/>
          <p:cNvSpPr/>
          <p:nvPr/>
        </p:nvSpPr>
        <p:spPr>
          <a:xfrm>
            <a:off x="289800" y="3295440"/>
            <a:ext cx="9162720" cy="1187640"/>
          </a:xfrm>
          <a:prstGeom prst="rect">
            <a:avLst/>
          </a:prstGeom>
          <a:noFill/>
          <a:ln>
            <a:noFill/>
          </a:ln>
        </p:spPr>
        <p:style>
          <a:lnRef idx="0"/>
          <a:fillRef idx="0"/>
          <a:effectRef idx="0"/>
          <a:fontRef idx="minor"/>
        </p:style>
        <p:txBody>
          <a:bodyPr lIns="90000" rIns="90000" tIns="45000" bIns="45000"/>
          <a:p>
            <a:pPr>
              <a:lnSpc>
                <a:spcPct val="100000"/>
              </a:lnSpc>
              <a:buFont typeface="Wingdings" charset="2"/>
              <a:buChar char=""/>
            </a:pPr>
            <a:r>
              <a:rPr lang="pt-BR" strike="noStrike">
                <a:solidFill>
                  <a:srgbClr val="000000"/>
                </a:solidFill>
                <a:latin typeface="Arial"/>
                <a:ea typeface="DejaVu Sans"/>
              </a:rPr>
              <a:t>Simulação de terremotos</a:t>
            </a:r>
            <a:endParaRPr/>
          </a:p>
          <a:p>
            <a:pPr>
              <a:lnSpc>
                <a:spcPct val="100000"/>
              </a:lnSpc>
              <a:buFont typeface="Wingdings" charset="2"/>
              <a:buChar char=""/>
            </a:pPr>
            <a:r>
              <a:rPr lang="pt-BR" strike="noStrike">
                <a:solidFill>
                  <a:srgbClr val="000000"/>
                </a:solidFill>
                <a:latin typeface="Arial"/>
                <a:ea typeface="DejaVu Sans"/>
              </a:rPr>
              <a:t>Previsões meteorológicas</a:t>
            </a:r>
            <a:endParaRPr/>
          </a:p>
          <a:p>
            <a:pPr>
              <a:lnSpc>
                <a:spcPct val="100000"/>
              </a:lnSpc>
              <a:buFont typeface="Wingdings" charset="2"/>
              <a:buChar char=""/>
            </a:pPr>
            <a:r>
              <a:rPr lang="pt-BR" strike="noStrike">
                <a:solidFill>
                  <a:srgbClr val="000000"/>
                </a:solidFill>
                <a:latin typeface="Arial"/>
                <a:ea typeface="DejaVu Sans"/>
              </a:rPr>
              <a:t>Previsões de mercado financeiro</a:t>
            </a:r>
            <a:endParaRPr/>
          </a:p>
          <a:p>
            <a:pPr>
              <a:lnSpc>
                <a:spcPct val="100000"/>
              </a:lnSpc>
              <a:buFont typeface="Wingdings" charset="2"/>
              <a:buChar char=""/>
            </a:pPr>
            <a:r>
              <a:rPr lang="pt-BR" strike="noStrike">
                <a:solidFill>
                  <a:srgbClr val="000000"/>
                </a:solidFill>
                <a:latin typeface="Arial"/>
                <a:ea typeface="DejaVu Sans"/>
              </a:rPr>
              <a:t>Dobramento de proteínas</a:t>
            </a:r>
            <a:endParaRPr/>
          </a:p>
        </p:txBody>
      </p:sp>
      <p:sp>
        <p:nvSpPr>
          <p:cNvPr id="119" name="CustomShape 5"/>
          <p:cNvSpPr/>
          <p:nvPr/>
        </p:nvSpPr>
        <p:spPr>
          <a:xfrm>
            <a:off x="333360" y="1528560"/>
            <a:ext cx="9704880" cy="1660320"/>
          </a:xfrm>
          <a:prstGeom prst="rect">
            <a:avLst/>
          </a:prstGeom>
          <a:noFill/>
          <a:ln>
            <a:noFill/>
          </a:ln>
        </p:spPr>
        <p:style>
          <a:lnRef idx="0"/>
          <a:fillRef idx="0"/>
          <a:effectRef idx="0"/>
          <a:fontRef idx="minor"/>
        </p:style>
        <p:txBody>
          <a:bodyPr lIns="0" rIns="0" tIns="0" bIns="0"/>
          <a:p>
            <a:pPr>
              <a:lnSpc>
                <a:spcPct val="100000"/>
              </a:lnSpc>
            </a:pPr>
            <a:r>
              <a:rPr lang="pt-BR" strike="noStrike">
                <a:solidFill>
                  <a:srgbClr val="000000"/>
                </a:solidFill>
                <a:latin typeface="Arial"/>
                <a:ea typeface="DejaVu Sans"/>
              </a:rPr>
              <a:t>O processamento em grid pode ser visto como uma especialização de processamento paralelo.</a:t>
            </a:r>
            <a:endParaRPr/>
          </a:p>
          <a:p>
            <a:pPr>
              <a:lnSpc>
                <a:spcPct val="100000"/>
              </a:lnSpc>
            </a:pPr>
            <a:r>
              <a:rPr lang="pt-BR" strike="noStrike">
                <a:solidFill>
                  <a:srgbClr val="000000"/>
                </a:solidFill>
                <a:latin typeface="Arial"/>
                <a:ea typeface="DejaVu Sans"/>
              </a:rPr>
              <a:t>Pode ser empregado para processar um grande volume de aplicações ou uma única aplicação com um grande volume de dados.</a:t>
            </a:r>
            <a:endParaRPr/>
          </a:p>
          <a:p>
            <a:pPr>
              <a:lnSpc>
                <a:spcPct val="100000"/>
              </a:lnSpc>
            </a:pPr>
            <a:endParaRPr/>
          </a:p>
          <a:p>
            <a:pPr>
              <a:lnSpc>
                <a:spcPct val="100000"/>
              </a:lnSpc>
            </a:pPr>
            <a:r>
              <a:rPr lang="pt-BR" strike="noStrike">
                <a:solidFill>
                  <a:srgbClr val="000000"/>
                </a:solidFill>
                <a:latin typeface="Arial"/>
                <a:ea typeface="DejaVu Sans"/>
              </a:rPr>
              <a:t>O modelo de grid também é empregado no meio científico e acadêmico para a resolução de problemas como:</a:t>
            </a:r>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2" presetSubtype="4">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repl">
                                        <p:cTn id="11" dur="500" fill="hold"/>
                                        <p:tgtEl>
                                          <p:spTgt spid="117"/>
                                        </p:tgtEl>
                                        <p:attrNameLst>
                                          <p:attrName>ppt_x</p:attrName>
                                        </p:attrNameLst>
                                      </p:cBhvr>
                                      <p:tavLst>
                                        <p:tav tm="0">
                                          <p:val>
                                            <p:strVal val="#ppt_x"/>
                                          </p:val>
                                        </p:tav>
                                        <p:tav tm="100000">
                                          <p:val>
                                            <p:strVal val="#ppt_x"/>
                                          </p:val>
                                        </p:tav>
                                      </p:tavLst>
                                    </p:anim>
                                    <p:anim calcmode="lin" valueType="num">
                                      <p:cBhvr additive="repl">
                                        <p:cTn id="1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seq>
              <p:cTn id="13" restart="whenNotActive" nodeType="interactiveSeq" fill="hold">
                <p:childTnLst>
                  <p:par>
                    <p:cTn id="14" fill="hold">
                      <p:stCondLst/>
                      <p:childTnLst>
                        <p:par>
                          <p:cTn id="15" fill="hold">
                            <p:stCondLst>
                              <p:cond delay="0"/>
                            </p:stCondLst>
                            <p:childTnLst>
                              <p:par>
                                <p:cTn id="16"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94" name="Picture 4" descr=""/>
          <p:cNvPicPr/>
          <p:nvPr/>
        </p:nvPicPr>
        <p:blipFill>
          <a:blip r:embed="rId1"/>
          <a:stretch/>
        </p:blipFill>
        <p:spPr>
          <a:xfrm>
            <a:off x="176760" y="858600"/>
            <a:ext cx="9693720" cy="648576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96" name="Picture 4" descr=""/>
          <p:cNvPicPr/>
          <p:nvPr/>
        </p:nvPicPr>
        <p:blipFill>
          <a:blip r:embed="rId1"/>
          <a:stretch/>
        </p:blipFill>
        <p:spPr>
          <a:xfrm>
            <a:off x="0" y="977040"/>
            <a:ext cx="10080360" cy="62449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CustomShape 1"/>
          <p:cNvSpPr/>
          <p:nvPr/>
        </p:nvSpPr>
        <p:spPr>
          <a:xfrm>
            <a:off x="504000" y="-16920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Ferramentas e Plataformas de Nuvens</a:t>
            </a:r>
            <a:endParaRPr/>
          </a:p>
        </p:txBody>
      </p:sp>
      <p:pic>
        <p:nvPicPr>
          <p:cNvPr id="198" name="Picture 1" descr=""/>
          <p:cNvPicPr/>
          <p:nvPr/>
        </p:nvPicPr>
        <p:blipFill>
          <a:blip r:embed="rId1"/>
          <a:stretch/>
        </p:blipFill>
        <p:spPr>
          <a:xfrm>
            <a:off x="78480" y="889200"/>
            <a:ext cx="9911880" cy="646632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9" name="Picture 1" descr=""/>
          <p:cNvPicPr/>
          <p:nvPr/>
        </p:nvPicPr>
        <p:blipFill>
          <a:blip r:embed="rId1"/>
          <a:stretch/>
        </p:blipFill>
        <p:spPr>
          <a:xfrm>
            <a:off x="2664000" y="1209960"/>
            <a:ext cx="4571640" cy="5702040"/>
          </a:xfrm>
          <a:prstGeom prst="rect">
            <a:avLst/>
          </a:prstGeom>
          <a:ln>
            <a:noFill/>
          </a:ln>
        </p:spPr>
      </p:pic>
      <p:sp>
        <p:nvSpPr>
          <p:cNvPr id="20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000" strike="noStrike">
                <a:solidFill>
                  <a:srgbClr val="000000"/>
                </a:solidFill>
                <a:latin typeface="Arial"/>
                <a:ea typeface="DejaVu Sans"/>
              </a:rPr>
              <a:t>Frase Conceito</a:t>
            </a:r>
            <a:endParaRPr/>
          </a:p>
        </p:txBody>
      </p:sp>
      <p:sp>
        <p:nvSpPr>
          <p:cNvPr id="201" name="CustomShape 2"/>
          <p:cNvSpPr/>
          <p:nvPr/>
        </p:nvSpPr>
        <p:spPr>
          <a:xfrm>
            <a:off x="468000" y="2016000"/>
            <a:ext cx="4391640" cy="3959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800" strike="noStrike">
                <a:solidFill>
                  <a:srgbClr val="000000"/>
                </a:solidFill>
                <a:latin typeface="Arial"/>
                <a:ea typeface="DejaVu Sans"/>
              </a:rPr>
              <a:t>I don’t need a hard disk in my computer if I can get to the server faster… carrying around these non- connected computers is byzantine by comparison.</a:t>
            </a:r>
            <a:endParaRPr/>
          </a:p>
          <a:p>
            <a:pPr lvl="1">
              <a:lnSpc>
                <a:spcPct val="100000"/>
              </a:lnSpc>
              <a:buSzPct val="75000"/>
              <a:buFont typeface="StarSymbol"/>
              <a:buChar char="l"/>
            </a:pPr>
            <a:r>
              <a:rPr lang="pt-BR" sz="2800" strike="noStrike">
                <a:solidFill>
                  <a:srgbClr val="000000"/>
                </a:solidFill>
                <a:latin typeface="Arial"/>
                <a:ea typeface="DejaVu Sans"/>
              </a:rPr>
              <a:t>Steve Jobs, 1997 </a:t>
            </a:r>
            <a:endParaRPr/>
          </a:p>
        </p:txBody>
      </p:sp>
      <p:sp>
        <p:nvSpPr>
          <p:cNvPr id="202" name="CustomShape 3"/>
          <p:cNvSpPr/>
          <p:nvPr/>
        </p:nvSpPr>
        <p:spPr>
          <a:xfrm>
            <a:off x="5256000" y="3096000"/>
            <a:ext cx="4391640" cy="3959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800" strike="noStrike">
                <a:solidFill>
                  <a:srgbClr val="000000"/>
                </a:solidFill>
                <a:latin typeface="Arial"/>
                <a:ea typeface="DejaVu Sans"/>
              </a:rPr>
              <a:t>Eu não preciso de um disco rígido no meu computador se eu posso chegar ao servidor mais rápido ... carregar computadores não conectados por aí é bizantino, por comparação.</a:t>
            </a:r>
            <a:endParaRPr/>
          </a:p>
          <a:p>
            <a:pPr lvl="1">
              <a:lnSpc>
                <a:spcPct val="100000"/>
              </a:lnSpc>
              <a:buSzPct val="75000"/>
              <a:buFont typeface="StarSymbol"/>
              <a:buChar char="l"/>
            </a:pPr>
            <a:r>
              <a:rPr lang="pt-BR" sz="2800" strike="noStrike">
                <a:solidFill>
                  <a:srgbClr val="000000"/>
                </a:solidFill>
                <a:latin typeface="Arial"/>
                <a:ea typeface="DejaVu Sans"/>
              </a:rPr>
              <a:t>Steve Jobs, 1997 </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03" name="Picture 87" descr=""/>
          <p:cNvPicPr/>
          <p:nvPr/>
        </p:nvPicPr>
        <p:blipFill>
          <a:blip r:embed="rId1"/>
          <a:stretch/>
        </p:blipFill>
        <p:spPr>
          <a:xfrm>
            <a:off x="0" y="2171880"/>
            <a:ext cx="10115640" cy="5689080"/>
          </a:xfrm>
          <a:prstGeom prst="rect">
            <a:avLst/>
          </a:prstGeom>
          <a:ln>
            <a:noFill/>
          </a:ln>
        </p:spPr>
      </p:pic>
      <p:sp>
        <p:nvSpPr>
          <p:cNvPr id="204" name="CustomShape 1"/>
          <p:cNvSpPr/>
          <p:nvPr/>
        </p:nvSpPr>
        <p:spPr>
          <a:xfrm>
            <a:off x="288360" y="905040"/>
            <a:ext cx="6983280" cy="370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000066"/>
                </a:solidFill>
                <a:latin typeface="Arial"/>
                <a:ea typeface="DejaVu Sans"/>
              </a:rPr>
              <a:t>1) Quais as principais características da computação em Cloud ?</a:t>
            </a:r>
            <a:endParaRPr/>
          </a:p>
          <a:p>
            <a:pPr>
              <a:lnSpc>
                <a:spcPct val="100000"/>
              </a:lnSpc>
              <a:buSzPct val="45000"/>
              <a:buFont typeface="StarSymbol"/>
              <a:buChar char="l"/>
            </a:pPr>
            <a:r>
              <a:rPr lang="pt-BR" sz="3200" strike="noStrike">
                <a:solidFill>
                  <a:srgbClr val="000066"/>
                </a:solidFill>
                <a:latin typeface="Arial"/>
                <a:ea typeface="DejaVu Sans"/>
              </a:rPr>
              <a:t>2) Quais as Classes de Serviço de Cloud?  </a:t>
            </a:r>
            <a:endParaRPr/>
          </a:p>
          <a:p>
            <a:pPr>
              <a:lnSpc>
                <a:spcPct val="100000"/>
              </a:lnSpc>
              <a:buSzPct val="45000"/>
              <a:buFont typeface="StarSymbol"/>
              <a:buChar char="l"/>
            </a:pPr>
            <a:r>
              <a:rPr lang="pt-BR" sz="3200" strike="noStrike">
                <a:solidFill>
                  <a:srgbClr val="000066"/>
                </a:solidFill>
                <a:latin typeface="Arial"/>
                <a:ea typeface="DejaVu Sans"/>
              </a:rPr>
              <a:t>3) Quais os tipos de Nuvens? </a:t>
            </a:r>
            <a:endParaRPr/>
          </a:p>
        </p:txBody>
      </p:sp>
      <p:sp>
        <p:nvSpPr>
          <p:cNvPr id="205" name="CustomShape 2"/>
          <p:cNvSpPr/>
          <p:nvPr/>
        </p:nvSpPr>
        <p:spPr>
          <a:xfrm>
            <a:off x="3672000" y="-9468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Perguntas ???</a:t>
            </a:r>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06" name="Picture 87" descr=""/>
          <p:cNvPicPr/>
          <p:nvPr/>
        </p:nvPicPr>
        <p:blipFill>
          <a:blip r:embed="rId1"/>
          <a:stretch/>
        </p:blipFill>
        <p:spPr>
          <a:xfrm>
            <a:off x="0" y="2171880"/>
            <a:ext cx="10115640" cy="5689080"/>
          </a:xfrm>
          <a:prstGeom prst="rect">
            <a:avLst/>
          </a:prstGeom>
          <a:ln>
            <a:noFill/>
          </a:ln>
        </p:spPr>
      </p:pic>
      <p:sp>
        <p:nvSpPr>
          <p:cNvPr id="207" name="CustomShape 1"/>
          <p:cNvSpPr/>
          <p:nvPr/>
        </p:nvSpPr>
        <p:spPr>
          <a:xfrm>
            <a:off x="252360" y="2880000"/>
            <a:ext cx="6983280" cy="370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ff0000"/>
                </a:solidFill>
                <a:latin typeface="Arial"/>
                <a:ea typeface="DejaVu Sans"/>
              </a:rPr>
              <a:t>As principais características da computação em Cloud engloba:</a:t>
            </a:r>
            <a:endParaRPr/>
          </a:p>
          <a:p>
            <a:pPr>
              <a:lnSpc>
                <a:spcPct val="100000"/>
              </a:lnSpc>
              <a:buSzPct val="45000"/>
              <a:buFont typeface="StarSymbol"/>
              <a:buChar char="l"/>
            </a:pPr>
            <a:r>
              <a:rPr lang="pt-BR" sz="3200" strike="noStrike">
                <a:solidFill>
                  <a:srgbClr val="ff0000"/>
                </a:solidFill>
                <a:latin typeface="Arial"/>
                <a:ea typeface="DejaVu Sans"/>
              </a:rPr>
              <a:t>Elasticidade e Escalonamento </a:t>
            </a:r>
            <a:endParaRPr/>
          </a:p>
          <a:p>
            <a:pPr>
              <a:lnSpc>
                <a:spcPct val="100000"/>
              </a:lnSpc>
              <a:buSzPct val="45000"/>
              <a:buFont typeface="StarSymbol"/>
              <a:buChar char="l"/>
            </a:pPr>
            <a:r>
              <a:rPr lang="pt-BR" sz="3200" strike="noStrike">
                <a:solidFill>
                  <a:srgbClr val="ff0000"/>
                </a:solidFill>
                <a:latin typeface="Arial"/>
                <a:ea typeface="DejaVu Sans"/>
              </a:rPr>
              <a:t>Self-Service(Auto-atendimento)</a:t>
            </a:r>
            <a:endParaRPr/>
          </a:p>
          <a:p>
            <a:pPr>
              <a:lnSpc>
                <a:spcPct val="100000"/>
              </a:lnSpc>
              <a:buSzPct val="45000"/>
              <a:buFont typeface="StarSymbol"/>
              <a:buChar char="l"/>
            </a:pPr>
            <a:r>
              <a:rPr lang="pt-BR" sz="3200" strike="noStrike">
                <a:solidFill>
                  <a:srgbClr val="ff0000"/>
                </a:solidFill>
                <a:latin typeface="Arial"/>
                <a:ea typeface="DejaVu Sans"/>
              </a:rPr>
              <a:t>Faturamento e Medição por uso </a:t>
            </a:r>
            <a:endParaRPr/>
          </a:p>
          <a:p>
            <a:pPr>
              <a:lnSpc>
                <a:spcPct val="100000"/>
              </a:lnSpc>
              <a:buSzPct val="45000"/>
              <a:buFont typeface="StarSymbol"/>
              <a:buChar char="l"/>
            </a:pPr>
            <a:r>
              <a:rPr lang="pt-BR" sz="3200" strike="noStrike">
                <a:solidFill>
                  <a:srgbClr val="ff0000"/>
                </a:solidFill>
                <a:latin typeface="Arial"/>
                <a:ea typeface="DejaVu Sans"/>
              </a:rPr>
              <a:t>Amplo acesso à rede</a:t>
            </a:r>
            <a:endParaRPr/>
          </a:p>
          <a:p>
            <a:pPr>
              <a:lnSpc>
                <a:spcPct val="100000"/>
              </a:lnSpc>
              <a:buSzPct val="45000"/>
              <a:buFont typeface="StarSymbol"/>
              <a:buChar char="l"/>
            </a:pPr>
            <a:r>
              <a:rPr lang="pt-BR" sz="3200" strike="noStrike">
                <a:solidFill>
                  <a:srgbClr val="ff0000"/>
                </a:solidFill>
                <a:latin typeface="Arial"/>
                <a:ea typeface="DejaVu Sans"/>
              </a:rPr>
              <a:t>Customização</a:t>
            </a:r>
            <a:r>
              <a:rPr lang="pt-BR" sz="3200" strike="noStrike">
                <a:solidFill>
                  <a:srgbClr val="ffff00"/>
                </a:solidFill>
                <a:latin typeface="Arial"/>
                <a:ea typeface="DejaVu Sans"/>
              </a:rPr>
              <a:t> </a:t>
            </a:r>
            <a:endParaRPr/>
          </a:p>
        </p:txBody>
      </p:sp>
      <p:sp>
        <p:nvSpPr>
          <p:cNvPr id="208" name="CustomShape 2"/>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Resposta pergunta 1</a:t>
            </a:r>
            <a:endParaRPr/>
          </a:p>
        </p:txBody>
      </p:sp>
      <p:sp>
        <p:nvSpPr>
          <p:cNvPr id="209" name="CustomShape 3"/>
          <p:cNvSpPr/>
          <p:nvPr/>
        </p:nvSpPr>
        <p:spPr>
          <a:xfrm>
            <a:off x="288360" y="1625040"/>
            <a:ext cx="6983280" cy="370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000066"/>
                </a:solidFill>
                <a:latin typeface="Arial"/>
                <a:ea typeface="DejaVu Sans"/>
              </a:rPr>
              <a:t>Quais as principais características da computação em Cloud ?  </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0" name="Picture 87" descr=""/>
          <p:cNvPicPr/>
          <p:nvPr/>
        </p:nvPicPr>
        <p:blipFill>
          <a:blip r:embed="rId1"/>
          <a:stretch/>
        </p:blipFill>
        <p:spPr>
          <a:xfrm>
            <a:off x="0" y="2171880"/>
            <a:ext cx="10115640" cy="5689080"/>
          </a:xfrm>
          <a:prstGeom prst="rect">
            <a:avLst/>
          </a:prstGeom>
          <a:ln>
            <a:noFill/>
          </a:ln>
        </p:spPr>
      </p:pic>
      <p:sp>
        <p:nvSpPr>
          <p:cNvPr id="21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Resposta pergunta 2</a:t>
            </a:r>
            <a:endParaRPr/>
          </a:p>
        </p:txBody>
      </p:sp>
      <p:sp>
        <p:nvSpPr>
          <p:cNvPr id="212" name="CustomShape 2"/>
          <p:cNvSpPr/>
          <p:nvPr/>
        </p:nvSpPr>
        <p:spPr>
          <a:xfrm>
            <a:off x="288000" y="1620000"/>
            <a:ext cx="6839640" cy="1007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000066"/>
                </a:solidFill>
                <a:latin typeface="Arial"/>
                <a:ea typeface="DejaVu Sans"/>
              </a:rPr>
              <a:t>Quais as Classes de Serviço de Cloud?  </a:t>
            </a:r>
            <a:endParaRPr/>
          </a:p>
        </p:txBody>
      </p:sp>
      <p:sp>
        <p:nvSpPr>
          <p:cNvPr id="213" name="CustomShape 3"/>
          <p:cNvSpPr/>
          <p:nvPr/>
        </p:nvSpPr>
        <p:spPr>
          <a:xfrm>
            <a:off x="252720" y="2885400"/>
            <a:ext cx="6983280" cy="370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ff0000"/>
                </a:solidFill>
                <a:latin typeface="Arial"/>
                <a:ea typeface="DejaVu Sans"/>
              </a:rPr>
              <a:t>Infra-estrutura como Serviço – IaaS</a:t>
            </a:r>
            <a:endParaRPr/>
          </a:p>
          <a:p>
            <a:pPr>
              <a:lnSpc>
                <a:spcPct val="100000"/>
              </a:lnSpc>
              <a:buSzPct val="45000"/>
              <a:buFont typeface="StarSymbol"/>
              <a:buChar char="l"/>
            </a:pPr>
            <a:r>
              <a:rPr lang="pt-BR" sz="3200" strike="noStrike">
                <a:solidFill>
                  <a:srgbClr val="ff0000"/>
                </a:solidFill>
                <a:latin typeface="Arial"/>
                <a:ea typeface="DejaVu Sans"/>
              </a:rPr>
              <a:t>Plataforma como Serviço - PaaS </a:t>
            </a:r>
            <a:endParaRPr/>
          </a:p>
          <a:p>
            <a:pPr>
              <a:lnSpc>
                <a:spcPct val="100000"/>
              </a:lnSpc>
              <a:buSzPct val="45000"/>
              <a:buFont typeface="StarSymbol"/>
              <a:buChar char="l"/>
            </a:pPr>
            <a:r>
              <a:rPr lang="pt-BR" sz="3200" strike="noStrike">
                <a:solidFill>
                  <a:srgbClr val="ff0000"/>
                </a:solidFill>
                <a:latin typeface="Arial"/>
                <a:ea typeface="DejaVu Sans"/>
              </a:rPr>
              <a:t>Software como Serviço – SaaS</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4" name="Picture 87" descr=""/>
          <p:cNvPicPr/>
          <p:nvPr/>
        </p:nvPicPr>
        <p:blipFill>
          <a:blip r:embed="rId1"/>
          <a:stretch/>
        </p:blipFill>
        <p:spPr>
          <a:xfrm>
            <a:off x="0" y="2171880"/>
            <a:ext cx="10115640" cy="5689080"/>
          </a:xfrm>
          <a:prstGeom prst="rect">
            <a:avLst/>
          </a:prstGeom>
          <a:ln>
            <a:noFill/>
          </a:ln>
        </p:spPr>
      </p:pic>
      <p:sp>
        <p:nvSpPr>
          <p:cNvPr id="215"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Resposta pergunta 3</a:t>
            </a:r>
            <a:endParaRPr/>
          </a:p>
        </p:txBody>
      </p:sp>
      <p:sp>
        <p:nvSpPr>
          <p:cNvPr id="216" name="CustomShape 2"/>
          <p:cNvSpPr/>
          <p:nvPr/>
        </p:nvSpPr>
        <p:spPr>
          <a:xfrm>
            <a:off x="288000" y="1620000"/>
            <a:ext cx="6839640" cy="1007640"/>
          </a:xfrm>
          <a:prstGeom prst="rect">
            <a:avLst/>
          </a:prstGeom>
          <a:noFill/>
          <a:ln>
            <a:noFill/>
          </a:ln>
        </p:spPr>
        <p:style>
          <a:lnRef idx="0"/>
          <a:fillRef idx="0"/>
          <a:effectRef idx="0"/>
          <a:fontRef idx="minor"/>
        </p:style>
        <p:txBody>
          <a:bodyPr lIns="0" rIns="0" tIns="0" bIns="0"/>
          <a:p>
            <a:pPr>
              <a:lnSpc>
                <a:spcPct val="100000"/>
              </a:lnSpc>
            </a:pPr>
            <a:r>
              <a:rPr lang="pt-BR" sz="3200" strike="noStrike">
                <a:solidFill>
                  <a:srgbClr val="000066"/>
                </a:solidFill>
                <a:latin typeface="Arial"/>
                <a:ea typeface="DejaVu Sans"/>
              </a:rPr>
              <a:t>Quais os tipos de Nuvens?  </a:t>
            </a:r>
            <a:endParaRPr/>
          </a:p>
        </p:txBody>
      </p:sp>
      <p:sp>
        <p:nvSpPr>
          <p:cNvPr id="217" name="CustomShape 3"/>
          <p:cNvSpPr/>
          <p:nvPr/>
        </p:nvSpPr>
        <p:spPr>
          <a:xfrm>
            <a:off x="252720" y="2885400"/>
            <a:ext cx="6983280" cy="370260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3200" strike="noStrike">
                <a:solidFill>
                  <a:srgbClr val="ff0000"/>
                </a:solidFill>
                <a:latin typeface="Arial"/>
                <a:ea typeface="DejaVu Sans"/>
              </a:rPr>
              <a:t>Privada</a:t>
            </a:r>
            <a:endParaRPr/>
          </a:p>
          <a:p>
            <a:pPr>
              <a:lnSpc>
                <a:spcPct val="100000"/>
              </a:lnSpc>
              <a:buSzPct val="45000"/>
              <a:buFont typeface="StarSymbol"/>
              <a:buChar char="l"/>
            </a:pPr>
            <a:r>
              <a:rPr lang="pt-BR" sz="3200" strike="noStrike">
                <a:solidFill>
                  <a:srgbClr val="ff0000"/>
                </a:solidFill>
                <a:latin typeface="Arial"/>
                <a:ea typeface="DejaVu Sans"/>
              </a:rPr>
              <a:t>Pública</a:t>
            </a:r>
            <a:endParaRPr/>
          </a:p>
          <a:p>
            <a:pPr>
              <a:lnSpc>
                <a:spcPct val="100000"/>
              </a:lnSpc>
              <a:buSzPct val="45000"/>
              <a:buFont typeface="StarSymbol"/>
              <a:buChar char="l"/>
            </a:pPr>
            <a:r>
              <a:rPr lang="pt-BR" sz="3200" strike="noStrike">
                <a:solidFill>
                  <a:srgbClr val="ff0000"/>
                </a:solidFill>
                <a:latin typeface="Arial"/>
                <a:ea typeface="DejaVu Sans"/>
              </a:rPr>
              <a:t>Comunidade</a:t>
            </a:r>
            <a:endParaRPr/>
          </a:p>
          <a:p>
            <a:pPr>
              <a:lnSpc>
                <a:spcPct val="100000"/>
              </a:lnSpc>
              <a:buSzPct val="45000"/>
              <a:buFont typeface="StarSymbol"/>
              <a:buChar char="l"/>
            </a:pPr>
            <a:r>
              <a:rPr lang="pt-BR" sz="3200" strike="noStrike">
                <a:solidFill>
                  <a:srgbClr val="ff0000"/>
                </a:solidFill>
                <a:latin typeface="Arial"/>
                <a:ea typeface="DejaVu Sans"/>
              </a:rPr>
              <a:t>Híbrida</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CustomShape 1"/>
          <p:cNvSpPr/>
          <p:nvPr/>
        </p:nvSpPr>
        <p:spPr>
          <a:xfrm>
            <a:off x="288360" y="1332000"/>
            <a:ext cx="9791280" cy="6479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1200" strike="noStrike">
                <a:solidFill>
                  <a:srgbClr val="ff0000"/>
                </a:solidFill>
                <a:latin typeface="Arial"/>
                <a:ea typeface="DejaVu Sans"/>
              </a:rPr>
              <a:t>[1] SILVA, F. H. R. Um estudo sobre os benefícios e os riscos de segurança na utilização de Cloud Computing; 2010. 15f. Artigo cientifíco de conclusão de curso apresentado no Centro Universitário Augusto Motta, UNISUAM-RJ.</a:t>
            </a:r>
            <a:endParaRPr/>
          </a:p>
          <a:p>
            <a:pPr>
              <a:lnSpc>
                <a:spcPct val="100000"/>
              </a:lnSpc>
              <a:buSzPct val="45000"/>
              <a:buFont typeface="StarSymbol"/>
              <a:buChar char="l"/>
            </a:pPr>
            <a:r>
              <a:rPr lang="pt-BR" sz="1200" strike="noStrike">
                <a:solidFill>
                  <a:srgbClr val="ff0000"/>
                </a:solidFill>
                <a:latin typeface="Arial"/>
                <a:ea typeface="DejaVu Sans"/>
              </a:rPr>
              <a:t>[2]HURWITZ, Judith; BLOOR, Robin; KAUFMAN, Marcia; HALPER, Fern. Cloud Computing for Dummies; 1. ed Indiana,</a:t>
            </a:r>
            <a:endParaRPr/>
          </a:p>
          <a:p>
            <a:pPr>
              <a:lnSpc>
                <a:spcPct val="100000"/>
              </a:lnSpc>
              <a:buSzPct val="45000"/>
              <a:buFont typeface="StarSymbol"/>
              <a:buChar char="l"/>
            </a:pPr>
            <a:r>
              <a:rPr lang="pt-BR" sz="1200" strike="noStrike">
                <a:solidFill>
                  <a:srgbClr val="ff0000"/>
                </a:solidFill>
                <a:latin typeface="Arial"/>
                <a:ea typeface="DejaVu Sans"/>
              </a:rPr>
              <a:t>U.S. : Wiley Publishing, Inc; 2010. 336 p. ISBN: 978-0-470-48470-8</a:t>
            </a:r>
            <a:endParaRPr/>
          </a:p>
          <a:p>
            <a:pPr>
              <a:lnSpc>
                <a:spcPct val="100000"/>
              </a:lnSpc>
              <a:buSzPct val="45000"/>
              <a:buFont typeface="StarSymbol"/>
              <a:buChar char="l"/>
            </a:pPr>
            <a:r>
              <a:rPr lang="pt-BR" sz="1200" strike="noStrike">
                <a:solidFill>
                  <a:srgbClr val="ff0000"/>
                </a:solidFill>
                <a:latin typeface="Arial"/>
                <a:ea typeface="DejaVu Sans"/>
              </a:rPr>
              <a:t>[3] BUYYA, Rajkumar; BROBERG, James; GOSCINSKI, Andrzej. Cloud Computing – Principles and Paradigms; 1. ed New Jersey, U.S. : John Wiley &amp; Sons, Inc. 2011. 664p. ISBN: 978-0-470-88799-8</a:t>
            </a:r>
            <a:endParaRPr/>
          </a:p>
          <a:p>
            <a:pPr>
              <a:lnSpc>
                <a:spcPct val="100000"/>
              </a:lnSpc>
              <a:buSzPct val="45000"/>
              <a:buFont typeface="StarSymbol"/>
              <a:buChar char="l"/>
            </a:pPr>
            <a:r>
              <a:rPr lang="pt-BR" sz="1200" strike="noStrike">
                <a:solidFill>
                  <a:srgbClr val="ff0000"/>
                </a:solidFill>
                <a:latin typeface="Arial"/>
                <a:ea typeface="DejaVu Sans"/>
              </a:rPr>
              <a:t>[4] MELL, Peter; GRANCE, Timothy. The NIST Definition of Cloud Computing (Draft). January 2011. Disponível em:</a:t>
            </a:r>
            <a:endParaRPr/>
          </a:p>
          <a:p>
            <a:pPr>
              <a:lnSpc>
                <a:spcPct val="100000"/>
              </a:lnSpc>
              <a:buSzPct val="45000"/>
              <a:buFont typeface="StarSymbol"/>
              <a:buChar char="l"/>
            </a:pPr>
            <a:r>
              <a:rPr lang="pt-BR" sz="1200" strike="noStrike">
                <a:solidFill>
                  <a:srgbClr val="ff0000"/>
                </a:solidFill>
                <a:latin typeface="Arial"/>
                <a:ea typeface="DejaVu Sans"/>
              </a:rPr>
              <a:t>&lt;http://csrc.nist.gov/publications/drafts/800-145/Draft-SP-800-145_cloud-definition.pdf&gt;. Acessado em 15 jun 2011.</a:t>
            </a:r>
            <a:endParaRPr/>
          </a:p>
          <a:p>
            <a:pPr>
              <a:lnSpc>
                <a:spcPct val="100000"/>
              </a:lnSpc>
              <a:buSzPct val="45000"/>
              <a:buFont typeface="StarSymbol"/>
              <a:buChar char="l"/>
            </a:pPr>
            <a:r>
              <a:rPr lang="pt-BR" sz="1200" strike="noStrike">
                <a:solidFill>
                  <a:srgbClr val="ff0000"/>
                </a:solidFill>
                <a:latin typeface="Arial"/>
                <a:ea typeface="DejaVu Sans"/>
              </a:rPr>
              <a:t>[5] CHIRIGATI, Fernando Seabra. Computação em Nuvem. Rio de Janeiro, RJ. 2009. Disponível em: &lt;http://www.gta.ufrj.br/ensino/eel879/trabalhos_vf_2009_2/seabra/&gt;. Acessado em 15 jun 2011.</a:t>
            </a:r>
            <a:endParaRPr/>
          </a:p>
          <a:p>
            <a:pPr>
              <a:lnSpc>
                <a:spcPct val="100000"/>
              </a:lnSpc>
              <a:buSzPct val="45000"/>
              <a:buFont typeface="StarSymbol"/>
              <a:buChar char="l"/>
            </a:pPr>
            <a:r>
              <a:rPr lang="pt-BR" sz="1200" strike="noStrike">
                <a:solidFill>
                  <a:srgbClr val="ff0000"/>
                </a:solidFill>
                <a:latin typeface="Arial"/>
                <a:ea typeface="DejaVu Sans"/>
              </a:rPr>
              <a:t>[6] KAUFMAN, L. M. Data Security in the World of Cloud Computing. IEEE Security and Privacy, 7(4): 61-64, julho/agosto 2009</a:t>
            </a:r>
            <a:endParaRPr/>
          </a:p>
          <a:p>
            <a:pPr>
              <a:lnSpc>
                <a:spcPct val="100000"/>
              </a:lnSpc>
              <a:buSzPct val="45000"/>
              <a:buFont typeface="StarSymbol"/>
              <a:buChar char="l"/>
            </a:pPr>
            <a:r>
              <a:rPr lang="pt-BR" sz="1200" strike="noStrike">
                <a:solidFill>
                  <a:srgbClr val="ff0000"/>
                </a:solidFill>
                <a:latin typeface="Arial"/>
                <a:ea typeface="DejaVu Sans"/>
              </a:rPr>
              <a:t>[7] SUN MICROSYSTEMS, INC. Introduction to Cloud Computing Architecture. White Paper, 1ª edição, junho 2009a.</a:t>
            </a:r>
            <a:endParaRPr/>
          </a:p>
          <a:p>
            <a:pPr>
              <a:lnSpc>
                <a:spcPct val="100000"/>
              </a:lnSpc>
              <a:buSzPct val="45000"/>
              <a:buFont typeface="StarSymbol"/>
              <a:buChar char="l"/>
            </a:pPr>
            <a:r>
              <a:rPr lang="pt-BR" sz="1200" strike="noStrike">
                <a:solidFill>
                  <a:srgbClr val="ff0000"/>
                </a:solidFill>
                <a:latin typeface="Arial"/>
                <a:ea typeface="DejaVu Sans"/>
              </a:rPr>
              <a:t>[8] DIKAIAKOS, M. D.; PALLIS, G.; KATSAROS, D.; MEHRA, P.; VAKALI, A. Cloud Computing – Distributed Internet Computing for IT and Scientific Research. IEEE Internet Computing, 13(5): 10-13, setembro/outubro 2009.</a:t>
            </a:r>
            <a:endParaRPr/>
          </a:p>
          <a:p>
            <a:pPr>
              <a:lnSpc>
                <a:spcPct val="100000"/>
              </a:lnSpc>
            </a:pPr>
            <a:endParaRPr/>
          </a:p>
          <a:p>
            <a:pPr>
              <a:lnSpc>
                <a:spcPct val="100000"/>
              </a:lnSpc>
              <a:buSzPct val="45000"/>
              <a:buFont typeface="StarSymbol"/>
              <a:buChar char="l"/>
            </a:pPr>
            <a:r>
              <a:rPr lang="pt-BR" sz="1200" strike="noStrike">
                <a:solidFill>
                  <a:srgbClr val="ff0000"/>
                </a:solidFill>
                <a:latin typeface="Arial"/>
                <a:ea typeface="DejaVu Sans"/>
              </a:rPr>
              <a:t>Link de Referência do artigo: </a:t>
            </a:r>
            <a:r>
              <a:rPr lang="pt-BR" sz="1200" strike="noStrike">
                <a:solidFill>
                  <a:srgbClr val="ff0000"/>
                </a:solidFill>
                <a:latin typeface="Arial"/>
                <a:ea typeface="DejaVu Sans"/>
              </a:rPr>
              <a:t>http://www.ic.unicamp.br/~ducatte/mo401/1s2011/T2/Artigos/G04-095352-120531-t2.pdf</a:t>
            </a:r>
            <a:endParaRPr/>
          </a:p>
          <a:p>
            <a:pPr>
              <a:lnSpc>
                <a:spcPct val="100000"/>
              </a:lnSpc>
              <a:buSzPct val="45000"/>
              <a:buFont typeface="StarSymbol"/>
              <a:buChar char="l"/>
            </a:pPr>
            <a:endParaRPr/>
          </a:p>
          <a:p>
            <a:pPr>
              <a:lnSpc>
                <a:spcPct val="100000"/>
              </a:lnSpc>
            </a:pPr>
            <a:r>
              <a:rPr lang="pt-BR" sz="1200" strike="noStrike">
                <a:solidFill>
                  <a:srgbClr val="ff0000"/>
                </a:solidFill>
                <a:latin typeface="Arial"/>
                <a:ea typeface="DejaVu Sans"/>
              </a:rPr>
              <a:t>Link de Referência do vídeo: https://www.youtube.com/watch?v=hhVJcKzJ2dY</a:t>
            </a:r>
            <a:endParaRPr/>
          </a:p>
        </p:txBody>
      </p:sp>
      <p:sp>
        <p:nvSpPr>
          <p:cNvPr id="219" name="CustomShape 2"/>
          <p:cNvSpPr/>
          <p:nvPr/>
        </p:nvSpPr>
        <p:spPr>
          <a:xfrm>
            <a:off x="468000" y="-13068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lang="pt-BR" sz="4400" strike="noStrike">
                <a:solidFill>
                  <a:srgbClr val="000000"/>
                </a:solidFill>
                <a:latin typeface="Arial"/>
                <a:ea typeface="DejaVu Sans"/>
              </a:rPr>
              <a:t>Bibliografia</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CustomShape 1"/>
          <p:cNvSpPr/>
          <p:nvPr/>
        </p:nvSpPr>
        <p:spPr>
          <a:xfrm>
            <a:off x="664920" y="301320"/>
            <a:ext cx="8634960" cy="9684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Características de Grid</a:t>
            </a:r>
            <a:endParaRPr/>
          </a:p>
        </p:txBody>
      </p:sp>
      <p:sp>
        <p:nvSpPr>
          <p:cNvPr id="121" name="CustomShape 2"/>
          <p:cNvSpPr/>
          <p:nvPr/>
        </p:nvSpPr>
        <p:spPr>
          <a:xfrm>
            <a:off x="181080" y="1376280"/>
            <a:ext cx="9704880" cy="5024520"/>
          </a:xfrm>
          <a:prstGeom prst="rect">
            <a:avLst/>
          </a:prstGeom>
          <a:noFill/>
          <a:ln>
            <a:noFill/>
          </a:ln>
        </p:spPr>
        <p:style>
          <a:lnRef idx="0"/>
          <a:fillRef idx="0"/>
          <a:effectRef idx="0"/>
          <a:fontRef idx="minor"/>
        </p:style>
        <p:txBody>
          <a:bodyPr lIns="0" rIns="0" tIns="0" bIns="0"/>
          <a:p>
            <a:pPr>
              <a:lnSpc>
                <a:spcPct val="100000"/>
              </a:lnSpc>
              <a:buSzPct val="45000"/>
              <a:buFont typeface="Wingdings" charset="2"/>
              <a:buChar char=""/>
            </a:pPr>
            <a:r>
              <a:rPr lang="pt-BR" strike="noStrike" u="sng">
                <a:solidFill>
                  <a:srgbClr val="000000"/>
                </a:solidFill>
                <a:latin typeface="Arial"/>
                <a:ea typeface="DejaVu Sans"/>
              </a:rPr>
              <a:t>Escala</a:t>
            </a:r>
            <a:r>
              <a:rPr lang="pt-BR" strike="noStrike">
                <a:solidFill>
                  <a:srgbClr val="000000"/>
                </a:solidFill>
                <a:latin typeface="Arial"/>
                <a:ea typeface="DejaVu Sans"/>
              </a:rPr>
              <a:t>: Um grid pode ser tão grande (ou pequeno) quanto desejado. Entretanto, quanto maior a quantidade de</a:t>
            </a:r>
            <a:endParaRPr/>
          </a:p>
          <a:p>
            <a:pPr>
              <a:lnSpc>
                <a:spcPct val="100000"/>
              </a:lnSpc>
            </a:pPr>
            <a:endParaRPr/>
          </a:p>
          <a:p>
            <a:pPr>
              <a:lnSpc>
                <a:spcPct val="100000"/>
              </a:lnSpc>
              <a:buSzPct val="45000"/>
              <a:buFont typeface="Wingdings" charset="2"/>
              <a:buChar char=""/>
            </a:pPr>
            <a:r>
              <a:rPr lang="pt-BR" strike="noStrike" u="sng">
                <a:solidFill>
                  <a:srgbClr val="000000"/>
                </a:solidFill>
                <a:latin typeface="Arial"/>
                <a:ea typeface="DejaVu Sans"/>
              </a:rPr>
              <a:t>Baixo acoplamento:</a:t>
            </a:r>
            <a:r>
              <a:rPr lang="pt-BR" strike="noStrike">
                <a:solidFill>
                  <a:srgbClr val="000000"/>
                </a:solidFill>
                <a:latin typeface="Arial"/>
                <a:ea typeface="DejaVu Sans"/>
              </a:rPr>
              <a:t> Não é necessário que todos recursos de um grid estejam conectados diretamente a um node, nem entre si. A distribuição geográfica pode alcançar até mesmo continentes diferentes.</a:t>
            </a:r>
            <a:endParaRPr/>
          </a:p>
          <a:p>
            <a:pPr>
              <a:lnSpc>
                <a:spcPct val="100000"/>
              </a:lnSpc>
            </a:pPr>
            <a:endParaRPr/>
          </a:p>
          <a:p>
            <a:pPr>
              <a:lnSpc>
                <a:spcPct val="100000"/>
              </a:lnSpc>
              <a:buSzPct val="45000"/>
              <a:buFont typeface="Wingdings" charset="2"/>
              <a:buChar char=""/>
            </a:pPr>
            <a:r>
              <a:rPr lang="pt-BR" strike="noStrike" u="sng">
                <a:solidFill>
                  <a:srgbClr val="000000"/>
                </a:solidFill>
                <a:latin typeface="Arial"/>
                <a:ea typeface="DejaVu Sans"/>
              </a:rPr>
              <a:t>Coordenação de recursos</a:t>
            </a:r>
            <a:r>
              <a:rPr lang="pt-BR" strike="noStrike">
                <a:solidFill>
                  <a:srgbClr val="000000"/>
                </a:solidFill>
                <a:latin typeface="Arial"/>
                <a:ea typeface="DejaVu Sans"/>
              </a:rPr>
              <a:t>: A distribuição de tarefas entre os recursos é feita por nodes. Um node é um computador ligado ao grid dedicado a distribuir tarefas e receber resultados.</a:t>
            </a:r>
            <a:endParaRPr/>
          </a:p>
          <a:p>
            <a:pPr>
              <a:lnSpc>
                <a:spcPct val="100000"/>
              </a:lnSpc>
            </a:pPr>
            <a:endParaRPr/>
          </a:p>
          <a:p>
            <a:pPr>
              <a:lnSpc>
                <a:spcPct val="100000"/>
              </a:lnSpc>
              <a:buSzPct val="45000"/>
              <a:buFont typeface="Wingdings" charset="2"/>
              <a:buChar char=""/>
            </a:pPr>
            <a:r>
              <a:rPr lang="pt-BR" strike="noStrike" u="sng">
                <a:solidFill>
                  <a:srgbClr val="000000"/>
                </a:solidFill>
                <a:latin typeface="Arial"/>
                <a:ea typeface="DejaVu Sans"/>
              </a:rPr>
              <a:t>Heterogeneidade</a:t>
            </a:r>
            <a:r>
              <a:rPr lang="pt-BR" strike="noStrike">
                <a:solidFill>
                  <a:srgbClr val="000000"/>
                </a:solidFill>
                <a:latin typeface="Arial"/>
                <a:ea typeface="DejaVu Sans"/>
              </a:rPr>
              <a:t>: Um grid pode ser composto de várias máquinas com poderes computacionais diferentes, cada computador compartilha os recursos que têm.</a:t>
            </a:r>
            <a:endParaRPr/>
          </a:p>
          <a:p>
            <a:pPr>
              <a:lnSpc>
                <a:spcPct val="100000"/>
              </a:lnSpc>
            </a:pPr>
            <a:endParaRPr/>
          </a:p>
        </p:txBody>
      </p:sp>
      <p:pic>
        <p:nvPicPr>
          <p:cNvPr id="122" name="Imagem 1" descr=""/>
          <p:cNvPicPr/>
          <p:nvPr/>
        </p:nvPicPr>
        <p:blipFill>
          <a:blip r:embed="rId1"/>
          <a:stretch/>
        </p:blipFill>
        <p:spPr>
          <a:xfrm>
            <a:off x="419040" y="4747680"/>
            <a:ext cx="9211320" cy="2679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CustomShape 1"/>
          <p:cNvSpPr/>
          <p:nvPr/>
        </p:nvSpPr>
        <p:spPr>
          <a:xfrm>
            <a:off x="817200" y="453600"/>
            <a:ext cx="8634960" cy="9684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Grid e Cloud</a:t>
            </a:r>
            <a:endParaRPr/>
          </a:p>
        </p:txBody>
      </p:sp>
      <p:sp>
        <p:nvSpPr>
          <p:cNvPr id="124" name="CustomShape 2"/>
          <p:cNvSpPr/>
          <p:nvPr/>
        </p:nvSpPr>
        <p:spPr>
          <a:xfrm>
            <a:off x="181080" y="1376280"/>
            <a:ext cx="9704880" cy="1633320"/>
          </a:xfrm>
          <a:prstGeom prst="rect">
            <a:avLst/>
          </a:prstGeom>
          <a:noFill/>
          <a:ln>
            <a:noFill/>
          </a:ln>
        </p:spPr>
        <p:style>
          <a:lnRef idx="0"/>
          <a:fillRef idx="0"/>
          <a:effectRef idx="0"/>
          <a:fontRef idx="minor"/>
        </p:style>
        <p:txBody>
          <a:bodyPr lIns="0" rIns="0" tIns="0" bIns="0"/>
          <a:p>
            <a:pPr>
              <a:lnSpc>
                <a:spcPct val="100000"/>
              </a:lnSpc>
            </a:pPr>
            <a:r>
              <a:rPr lang="pt-BR" strike="noStrike">
                <a:solidFill>
                  <a:srgbClr val="000000"/>
                </a:solidFill>
                <a:latin typeface="Arial"/>
                <a:ea typeface="DejaVu Sans"/>
              </a:rPr>
              <a:t>Cloud computing não deve ser confundido com grid computing.</a:t>
            </a:r>
            <a:endParaRPr/>
          </a:p>
          <a:p>
            <a:pPr>
              <a:lnSpc>
                <a:spcPct val="100000"/>
              </a:lnSpc>
            </a:pPr>
            <a:r>
              <a:rPr lang="pt-BR" strike="noStrike">
                <a:solidFill>
                  <a:srgbClr val="000000"/>
                </a:solidFill>
                <a:latin typeface="Arial"/>
                <a:ea typeface="DejaVu Sans"/>
              </a:rPr>
              <a:t>A utilização de plataformas cloud, ou seja, a formação de um grid de computadores disponibilizados através da Internet, é uma forma possível de implementação de grid. Podemos então dizer que cloud pode fazer utilização de uma arquitetura em grid, mas não o contrário. A utilização de grid mais comum hoje, ainda é no meio científico.</a:t>
            </a:r>
            <a:endParaRPr/>
          </a:p>
        </p:txBody>
      </p:sp>
      <p:pic>
        <p:nvPicPr>
          <p:cNvPr id="125" name="Imagem 3" descr=""/>
          <p:cNvPicPr/>
          <p:nvPr/>
        </p:nvPicPr>
        <p:blipFill>
          <a:blip r:embed="rId1"/>
          <a:stretch/>
        </p:blipFill>
        <p:spPr>
          <a:xfrm>
            <a:off x="2404800" y="3246480"/>
            <a:ext cx="5257440" cy="39430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664920" y="301320"/>
            <a:ext cx="8634960" cy="96840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Conceitos de Cloud</a:t>
            </a:r>
            <a:endParaRPr/>
          </a:p>
        </p:txBody>
      </p:sp>
      <p:pic>
        <p:nvPicPr>
          <p:cNvPr id="127" name="Picture 42" descr=""/>
          <p:cNvPicPr/>
          <p:nvPr/>
        </p:nvPicPr>
        <p:blipFill>
          <a:blip r:embed="rId1"/>
          <a:stretch/>
        </p:blipFill>
        <p:spPr>
          <a:xfrm>
            <a:off x="4068000" y="1931040"/>
            <a:ext cx="6001200" cy="4476600"/>
          </a:xfrm>
          <a:prstGeom prst="rect">
            <a:avLst/>
          </a:prstGeom>
          <a:ln>
            <a:noFill/>
          </a:ln>
        </p:spPr>
      </p:pic>
      <p:sp>
        <p:nvSpPr>
          <p:cNvPr id="128" name="CustomShape 2"/>
          <p:cNvSpPr/>
          <p:nvPr/>
        </p:nvSpPr>
        <p:spPr>
          <a:xfrm>
            <a:off x="116280" y="1693440"/>
            <a:ext cx="6027120" cy="53780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trike="noStrike">
                <a:solidFill>
                  <a:srgbClr val="000000"/>
                </a:solidFill>
                <a:latin typeface="Arial"/>
                <a:ea typeface="DejaVu Sans"/>
              </a:rPr>
              <a:t>A computação na nuvem ou Cloud Computing é um novo modelo de computação que permite ao usuário final acessar uma grande quantidade de aplicações e serviços em qualquer lugar e independente da plataforma, bastando para isso ter um terminal conectado à “nuvem”. [1]</a:t>
            </a:r>
            <a:endParaRPr/>
          </a:p>
          <a:p>
            <a:pPr>
              <a:lnSpc>
                <a:spcPct val="100000"/>
              </a:lnSpc>
              <a:buSzPct val="45000"/>
              <a:buFont typeface="StarSymbol"/>
              <a:buChar char="l"/>
            </a:pPr>
            <a:r>
              <a:rPr lang="pt-BR" strike="noStrike">
                <a:solidFill>
                  <a:srgbClr val="000000"/>
                </a:solidFill>
                <a:latin typeface="Arial"/>
                <a:ea typeface="DejaVu Sans"/>
              </a:rPr>
              <a:t>A palavra nuvem sugere uma ideia de ambiente desconhecido, o qual podemos ver somente seu início e fim. Por este motivo esta foi muito bem empregada na nomenclatura deste novo modelo, onde toda a infraestrutura e recursos computacionais ficam “escondidos”, tendo o usuário o acesso apenas a uma interface padrão através da qual é disponibilizado todo o conjunto de variadas aplicações e serviços. [1]</a:t>
            </a:r>
            <a:endParaRPr/>
          </a:p>
          <a:p>
            <a:pPr>
              <a:lnSpc>
                <a:spcPct val="100000"/>
              </a:lnSpc>
              <a:buSzPct val="45000"/>
              <a:buFont typeface="StarSymbol"/>
              <a:buChar char="l"/>
            </a:pPr>
            <a:r>
              <a:rPr lang="pt-BR" strike="noStrike">
                <a:solidFill>
                  <a:srgbClr val="000000"/>
                </a:solidFill>
                <a:latin typeface="Arial"/>
                <a:ea typeface="DejaVu Sans"/>
              </a:rPr>
              <a:t>A nuvem é representada pela internet, isto é, a infraestrutura de comunicação composta por um conjunto de hardwares, softwares, interfaces, redes de telecomunicação, dispositivos de controle e de armazenamento que permitem a entrega da computação como serviço. [2] </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9" name="Picture 44" descr=""/>
          <p:cNvPicPr/>
          <p:nvPr/>
        </p:nvPicPr>
        <p:blipFill>
          <a:blip r:embed="rId1"/>
          <a:stretch/>
        </p:blipFill>
        <p:spPr>
          <a:xfrm>
            <a:off x="5184720" y="3689280"/>
            <a:ext cx="5255640" cy="4122000"/>
          </a:xfrm>
          <a:prstGeom prst="rect">
            <a:avLst/>
          </a:prstGeom>
          <a:ln>
            <a:noFill/>
          </a:ln>
        </p:spPr>
      </p:pic>
      <p:sp>
        <p:nvSpPr>
          <p:cNvPr id="130" name="CustomShape 1"/>
          <p:cNvSpPr/>
          <p:nvPr/>
        </p:nvSpPr>
        <p:spPr>
          <a:xfrm>
            <a:off x="504000" y="301320"/>
            <a:ext cx="9071280" cy="76464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Tecnologias Relevantes para a Cloud</a:t>
            </a:r>
            <a:endParaRPr/>
          </a:p>
        </p:txBody>
      </p:sp>
      <p:sp>
        <p:nvSpPr>
          <p:cNvPr id="131" name="CustomShape 2"/>
          <p:cNvSpPr/>
          <p:nvPr/>
        </p:nvSpPr>
        <p:spPr>
          <a:xfrm>
            <a:off x="135000" y="1784160"/>
            <a:ext cx="5903280" cy="554364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A convergência de uma variedade de tecnologias permite à computação na nuvem prover serviços de forma transparente para o usuário, dentre outras funcionalidades e particularidades. Campos da tecnologia que são de grande relevância nesta convergência são: </a:t>
            </a:r>
            <a:endParaRPr/>
          </a:p>
          <a:p>
            <a:pPr>
              <a:lnSpc>
                <a:spcPct val="100000"/>
              </a:lnSpc>
              <a:buSzPct val="45000"/>
              <a:buFont typeface="StarSymbol"/>
              <a:buChar char="l"/>
            </a:pPr>
            <a:r>
              <a:rPr lang="pt-BR" sz="2000" strike="noStrike">
                <a:solidFill>
                  <a:srgbClr val="000000"/>
                </a:solidFill>
                <a:latin typeface="Arial"/>
                <a:ea typeface="DejaVu Sans"/>
              </a:rPr>
              <a:t>Hardware, com a capacidade de virtualização; </a:t>
            </a:r>
            <a:endParaRPr/>
          </a:p>
          <a:p>
            <a:pPr>
              <a:lnSpc>
                <a:spcPct val="100000"/>
              </a:lnSpc>
              <a:buSzPct val="45000"/>
              <a:buFont typeface="StarSymbol"/>
              <a:buChar char="l"/>
            </a:pPr>
            <a:r>
              <a:rPr lang="pt-BR" sz="2000" strike="noStrike">
                <a:solidFill>
                  <a:srgbClr val="000000"/>
                </a:solidFill>
                <a:latin typeface="Arial"/>
                <a:ea typeface="DejaVu Sans"/>
              </a:rPr>
              <a:t>Tecnologias de internet, como a Web 2.0, serviços web;</a:t>
            </a:r>
            <a:endParaRPr/>
          </a:p>
          <a:p>
            <a:pPr>
              <a:lnSpc>
                <a:spcPct val="100000"/>
              </a:lnSpc>
              <a:buSzPct val="45000"/>
              <a:buFont typeface="StarSymbol"/>
              <a:buChar char="l"/>
            </a:pPr>
            <a:r>
              <a:rPr lang="pt-BR" sz="2000" strike="noStrike">
                <a:solidFill>
                  <a:srgbClr val="000000"/>
                </a:solidFill>
                <a:latin typeface="Arial"/>
                <a:ea typeface="DejaVu Sans"/>
              </a:rPr>
              <a:t>Gerenciamento de Sistemas, como a computação independente (autonomic computing) e a automação de gerenciamento e manutenção de Data Center; </a:t>
            </a:r>
            <a:endParaRPr/>
          </a:p>
          <a:p>
            <a:pPr>
              <a:lnSpc>
                <a:spcPct val="100000"/>
              </a:lnSpc>
              <a:buSzPct val="45000"/>
              <a:buFont typeface="StarSymbol"/>
              <a:buChar char="l"/>
            </a:pPr>
            <a:r>
              <a:rPr lang="pt-BR" sz="2000" strike="noStrike">
                <a:solidFill>
                  <a:srgbClr val="000000"/>
                </a:solidFill>
                <a:latin typeface="Arial"/>
                <a:ea typeface="DejaVu Sans"/>
              </a:rPr>
              <a:t>além da computação distribuída, em especial a utility &amp; grid computing</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2" name="Picture 47" descr=""/>
          <p:cNvPicPr/>
          <p:nvPr/>
        </p:nvPicPr>
        <p:blipFill>
          <a:blip r:embed="rId1"/>
          <a:stretch/>
        </p:blipFill>
        <p:spPr>
          <a:xfrm>
            <a:off x="3966120" y="2520000"/>
            <a:ext cx="6098400" cy="4574160"/>
          </a:xfrm>
          <a:prstGeom prst="rect">
            <a:avLst/>
          </a:prstGeom>
          <a:ln>
            <a:noFill/>
          </a:ln>
        </p:spPr>
      </p:pic>
      <p:sp>
        <p:nvSpPr>
          <p:cNvPr id="133" name="CustomShape 1"/>
          <p:cNvSpPr/>
          <p:nvPr/>
        </p:nvSpPr>
        <p:spPr>
          <a:xfrm>
            <a:off x="504000" y="301320"/>
            <a:ext cx="9071280" cy="88992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Características da Cloud</a:t>
            </a:r>
            <a:endParaRPr/>
          </a:p>
        </p:txBody>
      </p:sp>
      <p:sp>
        <p:nvSpPr>
          <p:cNvPr id="134" name="CustomShape 2"/>
          <p:cNvSpPr/>
          <p:nvPr/>
        </p:nvSpPr>
        <p:spPr>
          <a:xfrm>
            <a:off x="663480" y="1790640"/>
            <a:ext cx="5371920" cy="4384080"/>
          </a:xfrm>
          <a:prstGeom prst="rect">
            <a:avLst/>
          </a:prstGeom>
          <a:noFill/>
          <a:ln>
            <a:noFill/>
          </a:ln>
        </p:spPr>
        <p:style>
          <a:lnRef idx="0"/>
          <a:fillRef idx="0"/>
          <a:effectRef idx="0"/>
          <a:fontRef idx="minor"/>
        </p:style>
        <p:txBody>
          <a:bodyPr lIns="0" rIns="0" tIns="0" bIns="0"/>
          <a:p>
            <a:pPr>
              <a:lnSpc>
                <a:spcPct val="100000"/>
              </a:lnSpc>
              <a:buSzPct val="45000"/>
              <a:buFont typeface="StarSymbol"/>
              <a:buChar char="l"/>
            </a:pPr>
            <a:r>
              <a:rPr lang="pt-BR" sz="2000" strike="noStrike">
                <a:solidFill>
                  <a:srgbClr val="000000"/>
                </a:solidFill>
                <a:latin typeface="Arial"/>
                <a:ea typeface="DejaVu Sans"/>
              </a:rPr>
              <a:t>As principais características da computação em Cloud engloba:</a:t>
            </a:r>
            <a:endParaRPr/>
          </a:p>
          <a:p>
            <a:pPr>
              <a:lnSpc>
                <a:spcPct val="100000"/>
              </a:lnSpc>
            </a:pPr>
            <a:endParaRPr/>
          </a:p>
          <a:p>
            <a:pPr>
              <a:lnSpc>
                <a:spcPct val="100000"/>
              </a:lnSpc>
              <a:buSzPct val="45000"/>
              <a:buFont typeface="StarSymbol"/>
              <a:buChar char="l"/>
            </a:pPr>
            <a:r>
              <a:rPr lang="pt-BR" sz="2000" strike="noStrike">
                <a:solidFill>
                  <a:srgbClr val="000000"/>
                </a:solidFill>
                <a:latin typeface="Arial"/>
                <a:ea typeface="DejaVu Sans"/>
              </a:rPr>
              <a:t>Elasticidade e Escalonamento </a:t>
            </a:r>
            <a:endParaRPr/>
          </a:p>
          <a:p>
            <a:pPr>
              <a:lnSpc>
                <a:spcPct val="100000"/>
              </a:lnSpc>
              <a:buSzPct val="45000"/>
              <a:buFont typeface="StarSymbol"/>
              <a:buChar char="l"/>
            </a:pPr>
            <a:r>
              <a:rPr lang="pt-BR" sz="2000" strike="noStrike">
                <a:solidFill>
                  <a:srgbClr val="000000"/>
                </a:solidFill>
                <a:latin typeface="Arial"/>
                <a:ea typeface="DejaVu Sans"/>
              </a:rPr>
              <a:t>Self-Service(Auto-atendimento)</a:t>
            </a:r>
            <a:endParaRPr/>
          </a:p>
          <a:p>
            <a:pPr>
              <a:lnSpc>
                <a:spcPct val="100000"/>
              </a:lnSpc>
              <a:buSzPct val="45000"/>
              <a:buFont typeface="StarSymbol"/>
              <a:buChar char="l"/>
            </a:pPr>
            <a:r>
              <a:rPr lang="pt-BR" sz="2000" strike="noStrike">
                <a:solidFill>
                  <a:srgbClr val="000000"/>
                </a:solidFill>
                <a:latin typeface="Arial"/>
                <a:ea typeface="DejaVu Sans"/>
              </a:rPr>
              <a:t>Faturamento e Medição por uso </a:t>
            </a:r>
            <a:endParaRPr/>
          </a:p>
          <a:p>
            <a:pPr>
              <a:lnSpc>
                <a:spcPct val="100000"/>
              </a:lnSpc>
              <a:buSzPct val="45000"/>
              <a:buFont typeface="StarSymbol"/>
              <a:buChar char="l"/>
            </a:pPr>
            <a:r>
              <a:rPr lang="pt-BR" sz="2000" strike="noStrike">
                <a:solidFill>
                  <a:srgbClr val="000000"/>
                </a:solidFill>
                <a:latin typeface="Arial"/>
                <a:ea typeface="DejaVu Sans"/>
              </a:rPr>
              <a:t>Amplo acesso à rede</a:t>
            </a:r>
            <a:endParaRPr/>
          </a:p>
          <a:p>
            <a:pPr>
              <a:lnSpc>
                <a:spcPct val="100000"/>
              </a:lnSpc>
              <a:buSzPct val="45000"/>
              <a:buFont typeface="StarSymbol"/>
              <a:buChar char="l"/>
            </a:pPr>
            <a:r>
              <a:rPr lang="pt-BR" sz="2000" strike="noStrike">
                <a:solidFill>
                  <a:srgbClr val="000000"/>
                </a:solidFill>
                <a:latin typeface="Arial"/>
                <a:ea typeface="DejaVu Sans"/>
              </a:rPr>
              <a:t>Customização  </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5" name="Picture 50" descr=""/>
          <p:cNvPicPr/>
          <p:nvPr/>
        </p:nvPicPr>
        <p:blipFill>
          <a:blip r:embed="rId1"/>
          <a:stretch/>
        </p:blipFill>
        <p:spPr>
          <a:xfrm>
            <a:off x="72000" y="1908000"/>
            <a:ext cx="4031640" cy="4028760"/>
          </a:xfrm>
          <a:prstGeom prst="rect">
            <a:avLst/>
          </a:prstGeom>
          <a:ln>
            <a:noFill/>
          </a:ln>
        </p:spPr>
      </p:pic>
      <p:sp>
        <p:nvSpPr>
          <p:cNvPr id="136" name="CustomShape 1"/>
          <p:cNvSpPr/>
          <p:nvPr/>
        </p:nvSpPr>
        <p:spPr>
          <a:xfrm>
            <a:off x="504000" y="301320"/>
            <a:ext cx="9071280" cy="874440"/>
          </a:xfrm>
          <a:prstGeom prst="rect">
            <a:avLst/>
          </a:prstGeom>
          <a:noFill/>
          <a:ln>
            <a:noFill/>
          </a:ln>
        </p:spPr>
        <p:style>
          <a:lnRef idx="0"/>
          <a:fillRef idx="0"/>
          <a:effectRef idx="0"/>
          <a:fontRef idx="minor"/>
        </p:style>
        <p:txBody>
          <a:bodyPr lIns="0" rIns="0" tIns="0" bIns="0" anchor="ctr"/>
          <a:p>
            <a:pPr algn="ctr">
              <a:lnSpc>
                <a:spcPct val="100000"/>
              </a:lnSpc>
            </a:pPr>
            <a:r>
              <a:rPr lang="pt-BR" sz="3200" strike="noStrike">
                <a:solidFill>
                  <a:srgbClr val="000000"/>
                </a:solidFill>
                <a:latin typeface="Arial"/>
                <a:ea typeface="DejaVu Sans"/>
              </a:rPr>
              <a:t>Detalhamento das Características Cloud</a:t>
            </a:r>
            <a:endParaRPr/>
          </a:p>
        </p:txBody>
      </p:sp>
      <p:sp>
        <p:nvSpPr>
          <p:cNvPr id="137" name="CustomShape 2"/>
          <p:cNvSpPr/>
          <p:nvPr/>
        </p:nvSpPr>
        <p:spPr>
          <a:xfrm>
            <a:off x="3960000" y="2518560"/>
            <a:ext cx="5975640" cy="2808000"/>
          </a:xfrm>
          <a:prstGeom prst="rect">
            <a:avLst/>
          </a:prstGeom>
          <a:noFill/>
          <a:ln>
            <a:noFill/>
          </a:ln>
        </p:spPr>
        <p:style>
          <a:lnRef idx="0"/>
          <a:fillRef idx="0"/>
          <a:effectRef idx="0"/>
          <a:fontRef idx="minor"/>
        </p:style>
        <p:txBody>
          <a:bodyPr lIns="0" rIns="0" tIns="0" bIns="0"/>
          <a:p>
            <a:pPr>
              <a:lnSpc>
                <a:spcPct val="100000"/>
              </a:lnSpc>
            </a:pPr>
            <a:r>
              <a:rPr b="1" lang="pt-BR" strike="noStrike" u="sng">
                <a:solidFill>
                  <a:srgbClr val="000000"/>
                </a:solidFill>
                <a:latin typeface="Arial"/>
                <a:ea typeface="DejaVu Sans"/>
              </a:rPr>
              <a:t>Elasticidade e Escalonamento </a:t>
            </a:r>
            <a:endParaRPr/>
          </a:p>
          <a:p>
            <a:pPr>
              <a:lnSpc>
                <a:spcPct val="100000"/>
              </a:lnSpc>
            </a:pPr>
            <a:endParaRPr/>
          </a:p>
          <a:p>
            <a:pPr>
              <a:lnSpc>
                <a:spcPct val="100000"/>
              </a:lnSpc>
            </a:pPr>
            <a:r>
              <a:rPr lang="pt-BR" strike="noStrike">
                <a:solidFill>
                  <a:srgbClr val="000000"/>
                </a:solidFill>
                <a:latin typeface="Arial"/>
                <a:ea typeface="DejaVu Sans"/>
              </a:rPr>
              <a:t>A computação na nuvem propicia a ilusão de recursos computacionais infinitos disponíveis para o uso. Portanto, os usuários têm a expectativa de que a nuvem seja capaz de fornecer rapidamente recursos em qualquer quantidade e a qualquer momento. É esperado que os recursos adicionais possam ser providos, possivelmente de forma automática, quando ocorre o aumento da demanda e retidos, no caso da diminuição desta demanda.</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17050</TotalTime>
  <Application>LibreOffice/4.4.2.2$Linux_X86_64 LibreOffice_project/40m0$Build-2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2015-05-18T09:36:25Z</dcterms:created>
  <dc:language>pt-BR</dc:language>
  <dcterms:modified xsi:type="dcterms:W3CDTF">2015-05-22T00:20:28Z</dcterms:modified>
  <cp:revision>116</cp:revision>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0</vt:i4>
  </property>
  <property fmtid="{D5CDD505-2E9C-101B-9397-08002B2CF9AE}" pid="8" name="PresentationFormat">
    <vt:lpwstr>Personalizar</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